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8" r:id="rId2"/>
    <p:sldId id="259" r:id="rId3"/>
    <p:sldId id="260" r:id="rId4"/>
    <p:sldId id="267" r:id="rId5"/>
    <p:sldId id="269" r:id="rId6"/>
    <p:sldId id="270" r:id="rId7"/>
    <p:sldId id="272" r:id="rId8"/>
    <p:sldId id="264" r:id="rId9"/>
    <p:sldId id="265" r:id="rId10"/>
    <p:sldId id="271" r:id="rId11"/>
  </p:sldIdLst>
  <p:sldSz cx="9144000" cy="5143500" type="screen16x9"/>
  <p:notesSz cx="6858000" cy="9144000"/>
  <p:embeddedFontLst>
    <p:embeddedFont>
      <p:font typeface="Helvetica Neue" panose="02000503000000020004" pitchFamily="2" charset="0"/>
      <p:regular r:id="rId13"/>
      <p:bold r:id="rId14"/>
      <p:italic r:id="rId15"/>
      <p:boldItalic r:id="rId16"/>
    </p:embeddedFon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22"/>
    <p:restoredTop sz="90606"/>
  </p:normalViewPr>
  <p:slideViewPr>
    <p:cSldViewPr snapToGrid="0" snapToObjects="1">
      <p:cViewPr varScale="1">
        <p:scale>
          <a:sx n="137" d="100"/>
          <a:sy n="137" d="100"/>
        </p:scale>
        <p:origin x="95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tiff>
</file>

<file path=ppt/media/image10.png>
</file>

<file path=ppt/media/image11.png>
</file>

<file path=ppt/media/image2.png>
</file>

<file path=ppt/media/image3.tiff>
</file>

<file path=ppt/media/image4.tiff>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public.tableau.com/app/profile/bob.lok/viz/CapstoneProject-LJW38E/InsurancePremiumCaptoneProjectStory?publish=ye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public.tableau.com/app/profile/bob.lok/viz/CapstoneProject-LJW38E/InsurancePremiumCaptoneProjectStory?publish=ye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e44fdb6d8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e44fdb6d8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NAME: LJW</a:t>
            </a:r>
            <a:br>
              <a:rPr lang="en-US" dirty="0"/>
            </a:br>
            <a:r>
              <a:rPr lang="en-US" dirty="0"/>
              <a:t>LAST 3 DIGIT OF NRIC: 38E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e44fdb6d82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e44fdb6d82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7848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e44fdb6d82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e44fdb6d82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e44fdb6d82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e44fdb6d82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u="sng" dirty="0"/>
              <a:t>Python code used: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insurance = "</a:t>
            </a:r>
            <a:r>
              <a:rPr lang="en-US" dirty="0" err="1"/>
              <a:t>insurance.csv</a:t>
            </a:r>
            <a:r>
              <a:rPr lang="en-US" dirty="0"/>
              <a:t>"</a:t>
            </a:r>
          </a:p>
          <a:p>
            <a:pPr marL="0" lvl="0" indent="0" algn="l" rtl="0">
              <a:spcBef>
                <a:spcPts val="0"/>
              </a:spcBef>
              <a:spcAft>
                <a:spcPts val="0"/>
              </a:spcAft>
              <a:buNone/>
            </a:pPr>
            <a:r>
              <a:rPr lang="en-US" dirty="0"/>
              <a:t>df = pd.read_csv(insurance, encoding = 'utf-8')</a:t>
            </a:r>
          </a:p>
          <a:p>
            <a:pPr marL="0" lvl="0" indent="0" algn="l" rtl="0">
              <a:spcBef>
                <a:spcPts val="0"/>
              </a:spcBef>
              <a:spcAft>
                <a:spcPts val="0"/>
              </a:spcAft>
              <a:buNone/>
            </a:pPr>
            <a:r>
              <a:rPr lang="en-US" dirty="0" err="1"/>
              <a:t>pd.set_option</a:t>
            </a:r>
            <a:r>
              <a:rPr lang="en-US" dirty="0"/>
              <a:t>('precision', 1)</a:t>
            </a:r>
          </a:p>
          <a:p>
            <a:pPr marL="0" lvl="0" indent="0" algn="l" rtl="0">
              <a:spcBef>
                <a:spcPts val="0"/>
              </a:spcBef>
              <a:spcAft>
                <a:spcPts val="0"/>
              </a:spcAft>
              <a:buNone/>
            </a:pPr>
            <a:r>
              <a:rPr lang="en-US" dirty="0" err="1"/>
              <a:t>df.head</a:t>
            </a: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df.info</a:t>
            </a: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SG" dirty="0" err="1"/>
              <a:t>column_names</a:t>
            </a:r>
            <a:r>
              <a:rPr lang="en-SG" dirty="0"/>
              <a:t> = ['Age', 'Gender', 'BMI', "Children", 'Smoker', 'Region', 'Total_charges', '</a:t>
            </a:r>
            <a:r>
              <a:rPr lang="en-SG" dirty="0" err="1"/>
              <a:t>Age_group</a:t>
            </a:r>
            <a:r>
              <a:rPr lang="en-SG" dirty="0"/>
              <a:t>', '</a:t>
            </a:r>
            <a:r>
              <a:rPr lang="en-SG" dirty="0" err="1"/>
              <a:t>BMI_status</a:t>
            </a:r>
            <a:r>
              <a:rPr lang="en-SG" dirty="0"/>
              <a:t>']</a:t>
            </a:r>
          </a:p>
          <a:p>
            <a:pPr marL="0" lvl="0" indent="0" algn="l" rtl="0">
              <a:spcBef>
                <a:spcPts val="0"/>
              </a:spcBef>
              <a:spcAft>
                <a:spcPts val="0"/>
              </a:spcAft>
              <a:buNone/>
            </a:pPr>
            <a:r>
              <a:rPr lang="en-SG" dirty="0"/>
              <a:t>df = pd.read_csv(insurance, names=</a:t>
            </a:r>
            <a:r>
              <a:rPr lang="en-SG" dirty="0" err="1"/>
              <a:t>column_names</a:t>
            </a:r>
            <a:r>
              <a:rPr lang="en-SG" dirty="0"/>
              <a:t>, </a:t>
            </a:r>
            <a:r>
              <a:rPr lang="en-SG" dirty="0" err="1"/>
              <a:t>skiprows</a:t>
            </a:r>
            <a:r>
              <a:rPr lang="en-SG" dirty="0"/>
              <a:t>=1)</a:t>
            </a:r>
          </a:p>
          <a:p>
            <a:pPr marL="0" lvl="0" indent="0" algn="l" rtl="0">
              <a:spcBef>
                <a:spcPts val="0"/>
              </a:spcBef>
              <a:spcAft>
                <a:spcPts val="0"/>
              </a:spcAft>
              <a:buNone/>
            </a:pPr>
            <a:r>
              <a:rPr lang="en-SG" dirty="0" err="1"/>
              <a:t>df.head</a:t>
            </a:r>
            <a:r>
              <a:rPr lang="en-SG" dirty="0"/>
              <a:t>()</a:t>
            </a:r>
          </a:p>
          <a:p>
            <a:pPr marL="0" lvl="0" indent="0" algn="l" rtl="0">
              <a:spcBef>
                <a:spcPts val="0"/>
              </a:spcBef>
              <a:spcAft>
                <a:spcPts val="0"/>
              </a:spcAft>
              <a:buNone/>
            </a:pPr>
            <a:endParaRPr lang="en-SG" dirty="0"/>
          </a:p>
          <a:p>
            <a:pPr marL="0" lvl="0" indent="0" algn="l" rtl="0">
              <a:spcBef>
                <a:spcPts val="0"/>
              </a:spcBef>
              <a:spcAft>
                <a:spcPts val="0"/>
              </a:spcAft>
              <a:buNone/>
            </a:pPr>
            <a:r>
              <a:rPr lang="en-SG" dirty="0" err="1"/>
              <a:t>df.describe</a:t>
            </a:r>
            <a:r>
              <a:rPr lang="en-SG" dirty="0"/>
              <a:t>()</a:t>
            </a:r>
          </a:p>
          <a:p>
            <a:pPr marL="0" lvl="0" indent="0" algn="l" rtl="0">
              <a:spcBef>
                <a:spcPts val="0"/>
              </a:spcBef>
              <a:spcAft>
                <a:spcPts val="0"/>
              </a:spcAft>
              <a:buNone/>
            </a:pPr>
            <a:endParaRPr lang="en-SG" dirty="0"/>
          </a:p>
          <a:p>
            <a:pPr marL="0" lvl="0" indent="0" algn="l" rtl="0">
              <a:spcBef>
                <a:spcPts val="0"/>
              </a:spcBef>
              <a:spcAft>
                <a:spcPts val="0"/>
              </a:spcAft>
              <a:buNone/>
            </a:pPr>
            <a:r>
              <a:rPr lang="en-SG" dirty="0" err="1"/>
              <a:t>df.isnull</a:t>
            </a:r>
            <a:r>
              <a:rPr lang="en-SG" dirty="0"/>
              <a:t>().sum()</a:t>
            </a:r>
          </a:p>
          <a:p>
            <a:pPr marL="0" lvl="0" indent="0" algn="l" rtl="0">
              <a:spcBef>
                <a:spcPts val="0"/>
              </a:spcBef>
              <a:spcAft>
                <a:spcPts val="0"/>
              </a:spcAft>
              <a:buNone/>
            </a:pPr>
            <a:endParaRPr lang="en-SG" dirty="0"/>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e44fdb6d82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e44fdb6d82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57036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44fdb6d82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44fdb6d82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dirty="0"/>
              <a:t>Dashboard Link: </a:t>
            </a:r>
            <a:r>
              <a:rPr lang="en-SG" sz="1100" dirty="0">
                <a:hlinkClick r:id="rId3"/>
              </a:rPr>
              <a:t>https://public.tableau.com/app/profile/bob.lok/viz/CapstoneProject-LJW38E/InsurancePremiumCaptoneProjectStory?publish=yes</a:t>
            </a:r>
            <a:endParaRPr lang="en-SG" sz="11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970824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44fdb6d82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44fdb6d82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dirty="0"/>
              <a:t>Dashboard Link: </a:t>
            </a:r>
            <a:r>
              <a:rPr lang="en-SG" sz="1100" dirty="0">
                <a:hlinkClick r:id="rId3"/>
              </a:rPr>
              <a:t>https://public.tableau.com/app/profile/bob.lok/viz/CapstoneProject-LJW38E/InsurancePremiumCaptoneProjectStory?publish=yes</a:t>
            </a:r>
            <a:endParaRPr lang="en-SG" sz="11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224276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e44fdb6d82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e44fdb6d82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63402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e44fdb6d82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e44fdb6d82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e44fdb6d82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e44fdb6d82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4.tiff"/><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hyperlink" Target="https://public.tableau.com/app/profile/bob.lok/viz/CapstoneProject-LJW38E/InsurancePremiumCaptoneProjectStory?publish=ye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tiff"/></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57550" y="0"/>
            <a:ext cx="90738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t>Case Study 3 – Insurance Premium Data</a:t>
            </a:r>
            <a:endParaRPr sz="2400" b="1" dirty="0"/>
          </a:p>
        </p:txBody>
      </p:sp>
      <p:sp>
        <p:nvSpPr>
          <p:cNvPr id="86" name="Google Shape;86;p15"/>
          <p:cNvSpPr txBox="1"/>
          <p:nvPr/>
        </p:nvSpPr>
        <p:spPr>
          <a:xfrm>
            <a:off x="0" y="602700"/>
            <a:ext cx="8777900" cy="4403031"/>
          </a:xfrm>
          <a:prstGeom prst="rect">
            <a:avLst/>
          </a:prstGeom>
          <a:noFill/>
          <a:ln>
            <a:noFill/>
          </a:ln>
        </p:spPr>
        <p:txBody>
          <a:bodyPr spcFirstLastPara="1" wrap="square" lIns="91425" tIns="91425" rIns="91425" bIns="91425" anchor="t" anchorCtr="0">
            <a:noAutofit/>
          </a:bodyPr>
          <a:lstStyle/>
          <a:p>
            <a:pPr marL="127000">
              <a:lnSpc>
                <a:spcPct val="125000"/>
              </a:lnSpc>
              <a:buSzPts val="1600"/>
            </a:pPr>
            <a:r>
              <a:rPr lang="en-US" sz="1800" b="1" u="sng" dirty="0">
                <a:latin typeface="Arial" panose="020B0604020202020204" pitchFamily="34" charset="0"/>
                <a:ea typeface="Helvetica Neue"/>
                <a:cs typeface="Arial" panose="020B0604020202020204" pitchFamily="34" charset="0"/>
                <a:sym typeface="Helvetica Neue"/>
              </a:rPr>
              <a:t>Problem Statement</a:t>
            </a:r>
          </a:p>
          <a:p>
            <a:pPr marL="127000">
              <a:lnSpc>
                <a:spcPct val="125000"/>
              </a:lnSpc>
              <a:buSzPts val="1600"/>
            </a:pPr>
            <a:r>
              <a:rPr lang="en-US" dirty="0">
                <a:latin typeface="Arial" panose="020B0604020202020204" pitchFamily="34" charset="0"/>
                <a:ea typeface="Helvetica Neue"/>
                <a:cs typeface="Arial" panose="020B0604020202020204" pitchFamily="34" charset="0"/>
                <a:sym typeface="Helvetica Neue"/>
              </a:rPr>
              <a:t>The Insurance industry is worth billions of dollars by market estimate. Large insurance companies could make use of comprehensive data to understand policy holder’s</a:t>
            </a:r>
            <a:r>
              <a:rPr lang="en-SG" dirty="0">
                <a:latin typeface="Arial" panose="020B0604020202020204" pitchFamily="34" charset="0"/>
                <a:ea typeface="Helvetica Neue"/>
                <a:cs typeface="Arial" panose="020B0604020202020204" pitchFamily="34" charset="0"/>
                <a:sym typeface="Helvetica Neue"/>
              </a:rPr>
              <a:t> characteristics, needs and </a:t>
            </a:r>
            <a:r>
              <a:rPr lang="en-SG" dirty="0">
                <a:latin typeface="Arial" panose="020B0604020202020204" pitchFamily="34" charset="0"/>
                <a:cs typeface="Arial" panose="020B0604020202020204" pitchFamily="34" charset="0"/>
              </a:rPr>
              <a:t>assess the risks involved in insuring them. </a:t>
            </a:r>
            <a:br>
              <a:rPr lang="en-SG" dirty="0">
                <a:latin typeface="Arial" panose="020B0604020202020204" pitchFamily="34" charset="0"/>
                <a:cs typeface="Arial" panose="020B0604020202020204" pitchFamily="34" charset="0"/>
              </a:rPr>
            </a:br>
            <a:br>
              <a:rPr lang="en-SG" dirty="0">
                <a:latin typeface="Arial" panose="020B0604020202020204" pitchFamily="34" charset="0"/>
                <a:cs typeface="Arial" panose="020B0604020202020204" pitchFamily="34" charset="0"/>
              </a:rPr>
            </a:br>
            <a:r>
              <a:rPr lang="en-SG" dirty="0">
                <a:latin typeface="Arial" panose="020B0604020202020204" pitchFamily="34" charset="0"/>
                <a:cs typeface="Arial" panose="020B0604020202020204" pitchFamily="34" charset="0"/>
              </a:rPr>
              <a:t>On the other hand, startup insurance companies may not have large amount of data and resources to understand the reasons on why are they not being profitable. This could be due to the fact that policyholder claims exceeded their insurance premium, which reduced company’s profit. This case study aims to find out the various reasons and factors that contributes to the high beneficiary claims. </a:t>
            </a:r>
            <a:br>
              <a:rPr lang="en-SG" sz="1500" dirty="0">
                <a:latin typeface="Arial" panose="020B0604020202020204" pitchFamily="34" charset="0"/>
                <a:cs typeface="Arial" panose="020B0604020202020204" pitchFamily="34" charset="0"/>
              </a:rPr>
            </a:br>
            <a:endParaRPr sz="1600" dirty="0">
              <a:latin typeface="Helvetica Neue"/>
              <a:ea typeface="Helvetica Neue"/>
              <a:cs typeface="Helvetica Neue"/>
              <a:sym typeface="Helvetica Neue"/>
            </a:endParaRPr>
          </a:p>
        </p:txBody>
      </p:sp>
      <p:pic>
        <p:nvPicPr>
          <p:cNvPr id="2" name="Picture 1">
            <a:extLst>
              <a:ext uri="{FF2B5EF4-FFF2-40B4-BE49-F238E27FC236}">
                <a16:creationId xmlns:a16="http://schemas.microsoft.com/office/drawing/2014/main" id="{2222C4AD-2966-EE42-88FB-A0EFC592A977}"/>
              </a:ext>
            </a:extLst>
          </p:cNvPr>
          <p:cNvPicPr>
            <a:picLocks noChangeAspect="1"/>
          </p:cNvPicPr>
          <p:nvPr/>
        </p:nvPicPr>
        <p:blipFill>
          <a:blip r:embed="rId3"/>
          <a:stretch>
            <a:fillRect/>
          </a:stretch>
        </p:blipFill>
        <p:spPr>
          <a:xfrm>
            <a:off x="1775124" y="3625428"/>
            <a:ext cx="5271135" cy="1493875"/>
          </a:xfrm>
          <a:prstGeom prst="rect">
            <a:avLst/>
          </a:prstGeom>
        </p:spPr>
      </p:pic>
      <p:sp>
        <p:nvSpPr>
          <p:cNvPr id="3" name="Slide Number Placeholder 2">
            <a:extLst>
              <a:ext uri="{FF2B5EF4-FFF2-40B4-BE49-F238E27FC236}">
                <a16:creationId xmlns:a16="http://schemas.microsoft.com/office/drawing/2014/main" id="{1202E8B3-85DC-A743-ADC1-A34A76ACCEA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a:t>
            </a:fld>
            <a:endParaRPr lang="e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2"/>
          <p:cNvSpPr txBox="1">
            <a:spLocks noGrp="1"/>
          </p:cNvSpPr>
          <p:nvPr>
            <p:ph type="title"/>
          </p:nvPr>
        </p:nvSpPr>
        <p:spPr>
          <a:xfrm>
            <a:off x="57550" y="0"/>
            <a:ext cx="90738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t>Conclusion and Reflection</a:t>
            </a:r>
            <a:endParaRPr sz="2400" b="1" dirty="0"/>
          </a:p>
        </p:txBody>
      </p:sp>
      <p:sp>
        <p:nvSpPr>
          <p:cNvPr id="142" name="Google Shape;142;p22"/>
          <p:cNvSpPr txBox="1"/>
          <p:nvPr/>
        </p:nvSpPr>
        <p:spPr>
          <a:xfrm>
            <a:off x="-1558" y="432659"/>
            <a:ext cx="9073799" cy="4710841"/>
          </a:xfrm>
          <a:prstGeom prst="rect">
            <a:avLst/>
          </a:prstGeom>
          <a:noFill/>
          <a:ln>
            <a:noFill/>
          </a:ln>
        </p:spPr>
        <p:txBody>
          <a:bodyPr spcFirstLastPara="1" wrap="square" lIns="91425" tIns="91425" rIns="91425" bIns="91425" anchor="t" anchorCtr="0">
            <a:noAutofit/>
          </a:bodyPr>
          <a:lstStyle/>
          <a:p>
            <a:pPr marL="412750" lvl="0" indent="-285750" algn="l" rtl="0">
              <a:lnSpc>
                <a:spcPct val="125000"/>
              </a:lnSpc>
              <a:spcBef>
                <a:spcPts val="1000"/>
              </a:spcBef>
              <a:spcAft>
                <a:spcPts val="0"/>
              </a:spcAft>
              <a:buSzPts val="1600"/>
              <a:buFont typeface="Wingdings" pitchFamily="2" charset="2"/>
              <a:buChar char="Ø"/>
            </a:pPr>
            <a:r>
              <a:rPr lang="en" dirty="0">
                <a:latin typeface="Arial" panose="020B0604020202020204" pitchFamily="34" charset="0"/>
                <a:ea typeface="Helvetica Neue"/>
                <a:cs typeface="Arial" panose="020B0604020202020204" pitchFamily="34" charset="0"/>
                <a:sym typeface="Helvetica Neue"/>
              </a:rPr>
              <a:t>In conclusion, und</a:t>
            </a:r>
            <a:r>
              <a:rPr lang="en-SG" dirty="0">
                <a:latin typeface="Arial" panose="020B0604020202020204" pitchFamily="34" charset="0"/>
                <a:ea typeface="Helvetica Neue"/>
                <a:cs typeface="Arial" panose="020B0604020202020204" pitchFamily="34" charset="0"/>
                <a:sym typeface="Helvetica Neue"/>
              </a:rPr>
              <a:t>e</a:t>
            </a:r>
            <a:r>
              <a:rPr lang="en" dirty="0" err="1">
                <a:latin typeface="Arial" panose="020B0604020202020204" pitchFamily="34" charset="0"/>
                <a:ea typeface="Helvetica Neue"/>
                <a:cs typeface="Arial" panose="020B0604020202020204" pitchFamily="34" charset="0"/>
                <a:sym typeface="Helvetica Neue"/>
              </a:rPr>
              <a:t>rstanding</a:t>
            </a:r>
            <a:r>
              <a:rPr lang="en" dirty="0">
                <a:latin typeface="Arial" panose="020B0604020202020204" pitchFamily="34" charset="0"/>
                <a:ea typeface="Helvetica Neue"/>
                <a:cs typeface="Arial" panose="020B0604020202020204" pitchFamily="34" charset="0"/>
                <a:sym typeface="Helvetica Neue"/>
              </a:rPr>
              <a:t> characteristics of every customer is important. Using data analytics could help startup insurance companies to assess and group their customers according to their respective risk profile.</a:t>
            </a:r>
            <a:br>
              <a:rPr lang="en" dirty="0">
                <a:latin typeface="Arial" panose="020B0604020202020204" pitchFamily="34" charset="0"/>
                <a:ea typeface="Helvetica Neue"/>
                <a:cs typeface="Arial" panose="020B0604020202020204" pitchFamily="34" charset="0"/>
                <a:sym typeface="Helvetica Neue"/>
              </a:rPr>
            </a:br>
            <a:r>
              <a:rPr lang="en" dirty="0">
                <a:latin typeface="Arial" panose="020B0604020202020204" pitchFamily="34" charset="0"/>
                <a:ea typeface="Helvetica Neue"/>
                <a:cs typeface="Arial" panose="020B0604020202020204" pitchFamily="34" charset="0"/>
                <a:sym typeface="Helvetica Neue"/>
              </a:rPr>
              <a:t>There are various factors which contributes to customer’s insurance premium charges. Some factors are within customer’s control (B</a:t>
            </a:r>
            <a:r>
              <a:rPr lang="en-SG" dirty="0">
                <a:latin typeface="Arial" panose="020B0604020202020204" pitchFamily="34" charset="0"/>
                <a:ea typeface="Helvetica Neue"/>
                <a:cs typeface="Arial" panose="020B0604020202020204" pitchFamily="34" charset="0"/>
                <a:sym typeface="Helvetica Neue"/>
              </a:rPr>
              <a:t>MI and smoking) </a:t>
            </a:r>
            <a:r>
              <a:rPr lang="en" dirty="0">
                <a:latin typeface="Arial" panose="020B0604020202020204" pitchFamily="34" charset="0"/>
                <a:ea typeface="Helvetica Neue"/>
                <a:cs typeface="Arial" panose="020B0604020202020204" pitchFamily="34" charset="0"/>
                <a:sym typeface="Helvetica Neue"/>
              </a:rPr>
              <a:t>while other factors such as gender and age is something that people are born with and cannot be change. All these needs to be take into consideration before offering insurance to new customers. </a:t>
            </a:r>
            <a:br>
              <a:rPr lang="en" dirty="0">
                <a:latin typeface="Arial" panose="020B0604020202020204" pitchFamily="34" charset="0"/>
                <a:ea typeface="Helvetica Neue"/>
                <a:cs typeface="Arial" panose="020B0604020202020204" pitchFamily="34" charset="0"/>
                <a:sym typeface="Helvetica Neue"/>
              </a:rPr>
            </a:br>
            <a:endParaRPr lang="en" u="sng" dirty="0">
              <a:latin typeface="Arial" panose="020B0604020202020204" pitchFamily="34" charset="0"/>
              <a:ea typeface="Helvetica Neue"/>
              <a:cs typeface="Arial" panose="020B0604020202020204" pitchFamily="34" charset="0"/>
              <a:sym typeface="Helvetica Neue"/>
            </a:endParaRPr>
          </a:p>
          <a:p>
            <a:pPr marL="457200" lvl="0" indent="-330200">
              <a:lnSpc>
                <a:spcPct val="125000"/>
              </a:lnSpc>
              <a:spcBef>
                <a:spcPts val="1000"/>
              </a:spcBef>
              <a:spcAft>
                <a:spcPts val="1000"/>
              </a:spcAft>
              <a:buSzPts val="1600"/>
              <a:buFont typeface="Wingdings" pitchFamily="2" charset="2"/>
              <a:buChar char="Ø"/>
            </a:pPr>
            <a:r>
              <a:rPr lang="en" dirty="0">
                <a:latin typeface="Arial" panose="020B0604020202020204" pitchFamily="34" charset="0"/>
                <a:ea typeface="Helvetica Neue"/>
                <a:cs typeface="Arial" panose="020B0604020202020204" pitchFamily="34" charset="0"/>
                <a:sym typeface="Helvetica Neue"/>
              </a:rPr>
              <a:t>I have learnt the fundamental skills that every Data Analyst need in order to to transform complex sets of data into simplified and informative charts for senior management to make important decision.</a:t>
            </a:r>
            <a:br>
              <a:rPr lang="en" dirty="0">
                <a:latin typeface="Arial" panose="020B0604020202020204" pitchFamily="34" charset="0"/>
                <a:ea typeface="Helvetica Neue"/>
                <a:cs typeface="Arial" panose="020B0604020202020204" pitchFamily="34" charset="0"/>
                <a:sym typeface="Helvetica Neue"/>
              </a:rPr>
            </a:br>
            <a:r>
              <a:rPr lang="en" dirty="0">
                <a:latin typeface="Arial" panose="020B0604020202020204" pitchFamily="34" charset="0"/>
                <a:ea typeface="Helvetica Neue"/>
                <a:cs typeface="Arial" panose="020B0604020202020204" pitchFamily="34" charset="0"/>
                <a:sym typeface="Helvetica Neue"/>
              </a:rPr>
              <a:t>Learning Python, EDA steps, SQL and Tableau was very interesting and challenging at the same time. Selection of right visuali</a:t>
            </a:r>
            <a:r>
              <a:rPr lang="en-SG" dirty="0">
                <a:latin typeface="Arial" panose="020B0604020202020204" pitchFamily="34" charset="0"/>
                <a:ea typeface="Helvetica Neue"/>
                <a:cs typeface="Arial" panose="020B0604020202020204" pitchFamily="34" charset="0"/>
                <a:sym typeface="Helvetica Neue"/>
              </a:rPr>
              <a:t>z</a:t>
            </a:r>
            <a:r>
              <a:rPr lang="en" dirty="0" err="1">
                <a:latin typeface="Arial" panose="020B0604020202020204" pitchFamily="34" charset="0"/>
                <a:ea typeface="Helvetica Neue"/>
                <a:cs typeface="Arial" panose="020B0604020202020204" pitchFamily="34" charset="0"/>
                <a:sym typeface="Helvetica Neue"/>
              </a:rPr>
              <a:t>ation</a:t>
            </a:r>
            <a:r>
              <a:rPr lang="en" dirty="0">
                <a:latin typeface="Arial" panose="020B0604020202020204" pitchFamily="34" charset="0"/>
                <a:ea typeface="Helvetica Neue"/>
                <a:cs typeface="Arial" panose="020B0604020202020204" pitchFamily="34" charset="0"/>
                <a:sym typeface="Helvetica Neue"/>
              </a:rPr>
              <a:t> for different types of data is critical and helps in </a:t>
            </a:r>
            <a:r>
              <a:rPr lang="en" dirty="0" err="1">
                <a:latin typeface="Arial" panose="020B0604020202020204" pitchFamily="34" charset="0"/>
                <a:ea typeface="Helvetica Neue"/>
                <a:cs typeface="Arial" panose="020B0604020202020204" pitchFamily="34" charset="0"/>
                <a:sym typeface="Helvetica Neue"/>
              </a:rPr>
              <a:t>bui</a:t>
            </a:r>
            <a:r>
              <a:rPr lang="en-SG" dirty="0" err="1">
                <a:latin typeface="Arial" panose="020B0604020202020204" pitchFamily="34" charset="0"/>
                <a:ea typeface="Helvetica Neue"/>
                <a:cs typeface="Arial" panose="020B0604020202020204" pitchFamily="34" charset="0"/>
                <a:sym typeface="Helvetica Neue"/>
              </a:rPr>
              <a:t>ld</a:t>
            </a:r>
            <a:r>
              <a:rPr lang="en" dirty="0">
                <a:latin typeface="Arial" panose="020B0604020202020204" pitchFamily="34" charset="0"/>
                <a:ea typeface="Helvetica Neue"/>
                <a:cs typeface="Arial" panose="020B0604020202020204" pitchFamily="34" charset="0"/>
                <a:sym typeface="Helvetica Neue"/>
              </a:rPr>
              <a:t>ing strong storytelling skills to the target audience. </a:t>
            </a:r>
          </a:p>
          <a:p>
            <a:pPr marL="457200" lvl="0" indent="-330200">
              <a:lnSpc>
                <a:spcPct val="125000"/>
              </a:lnSpc>
              <a:spcBef>
                <a:spcPts val="1000"/>
              </a:spcBef>
              <a:spcAft>
                <a:spcPts val="1000"/>
              </a:spcAft>
              <a:buSzPts val="1600"/>
              <a:buFont typeface="Wingdings" pitchFamily="2" charset="2"/>
              <a:buChar char="Ø"/>
            </a:pPr>
            <a:r>
              <a:rPr lang="en" dirty="0">
                <a:latin typeface="Arial" panose="020B0604020202020204" pitchFamily="34" charset="0"/>
                <a:ea typeface="Helvetica Neue"/>
                <a:cs typeface="Arial" panose="020B0604020202020204" pitchFamily="34" charset="0"/>
                <a:sym typeface="Helvetica Neue"/>
              </a:rPr>
              <a:t>The main challenge was incorporating what we had learnt in the past 7 weeks into Capstone Project. More time and effort was required due to the lack of basic foundation. Nevertheless, I am thankful for the patience of the trainer (Praveen and Eric) and T</a:t>
            </a:r>
            <a:r>
              <a:rPr lang="en-SG" dirty="0">
                <a:latin typeface="Arial" panose="020B0604020202020204" pitchFamily="34" charset="0"/>
                <a:ea typeface="Helvetica Neue"/>
                <a:cs typeface="Arial" panose="020B0604020202020204" pitchFamily="34" charset="0"/>
                <a:sym typeface="Helvetica Neue"/>
              </a:rPr>
              <a:t>As in guiding us through this journey. </a:t>
            </a:r>
            <a:endParaRPr dirty="0">
              <a:latin typeface="Arial" panose="020B0604020202020204" pitchFamily="34" charset="0"/>
              <a:ea typeface="Helvetica Neue"/>
              <a:cs typeface="Arial" panose="020B0604020202020204" pitchFamily="34" charset="0"/>
              <a:sym typeface="Helvetica Neue"/>
            </a:endParaRPr>
          </a:p>
        </p:txBody>
      </p:sp>
      <p:sp>
        <p:nvSpPr>
          <p:cNvPr id="2" name="Slide Number Placeholder 1">
            <a:extLst>
              <a:ext uri="{FF2B5EF4-FFF2-40B4-BE49-F238E27FC236}">
                <a16:creationId xmlns:a16="http://schemas.microsoft.com/office/drawing/2014/main" id="{77F3B5C8-7CBF-F841-9E4A-D4D79FBF4CA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Tree>
    <p:extLst>
      <p:ext uri="{BB962C8B-B14F-4D97-AF65-F5344CB8AC3E}">
        <p14:creationId xmlns:p14="http://schemas.microsoft.com/office/powerpoint/2010/main" val="958233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6"/>
          <p:cNvSpPr txBox="1">
            <a:spLocks noGrp="1"/>
          </p:cNvSpPr>
          <p:nvPr>
            <p:ph type="title"/>
          </p:nvPr>
        </p:nvSpPr>
        <p:spPr>
          <a:xfrm>
            <a:off x="57550" y="0"/>
            <a:ext cx="90738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t>Source and Categorization of Data</a:t>
            </a:r>
            <a:endParaRPr sz="2400" b="1" dirty="0"/>
          </a:p>
        </p:txBody>
      </p:sp>
      <p:sp>
        <p:nvSpPr>
          <p:cNvPr id="94" name="Google Shape;94;p16"/>
          <p:cNvSpPr txBox="1"/>
          <p:nvPr/>
        </p:nvSpPr>
        <p:spPr>
          <a:xfrm>
            <a:off x="57550" y="602699"/>
            <a:ext cx="8835450" cy="4486523"/>
          </a:xfrm>
          <a:prstGeom prst="rect">
            <a:avLst/>
          </a:prstGeom>
          <a:noFill/>
          <a:ln>
            <a:noFill/>
          </a:ln>
        </p:spPr>
        <p:txBody>
          <a:bodyPr spcFirstLastPara="1" wrap="square" lIns="91425" tIns="91425" rIns="91425" bIns="91425" anchor="t" anchorCtr="0">
            <a:noAutofit/>
          </a:bodyPr>
          <a:lstStyle/>
          <a:p>
            <a:pPr marL="419100" lvl="0" indent="-285750">
              <a:lnSpc>
                <a:spcPct val="115000"/>
              </a:lnSpc>
              <a:buSzPts val="1500"/>
              <a:buFont typeface="Wingdings" pitchFamily="2" charset="2"/>
              <a:buChar char="Ø"/>
            </a:pPr>
            <a:r>
              <a:rPr lang="en" dirty="0"/>
              <a:t>Source of data was downloaded from online website (Kaggle), which is an online community of data </a:t>
            </a:r>
            <a:r>
              <a:rPr lang="en" dirty="0" err="1"/>
              <a:t>sc</a:t>
            </a:r>
            <a:r>
              <a:rPr lang="en-SG" dirty="0"/>
              <a:t>ientists</a:t>
            </a:r>
            <a:r>
              <a:rPr lang="en" dirty="0"/>
              <a:t> and machine learning practitioners. It is assumed to be trusted and accurate source, dated 9 September 2020.</a:t>
            </a:r>
            <a:br>
              <a:rPr lang="en" dirty="0"/>
            </a:br>
            <a:endParaRPr lang="en-SG" dirty="0"/>
          </a:p>
          <a:p>
            <a:pPr marL="419100" lvl="0" indent="-285750">
              <a:lnSpc>
                <a:spcPct val="115000"/>
              </a:lnSpc>
              <a:buSzPts val="1500"/>
              <a:buFont typeface="Wingdings" pitchFamily="2" charset="2"/>
              <a:buChar char="Ø"/>
            </a:pPr>
            <a:r>
              <a:rPr lang="en-SG" dirty="0"/>
              <a:t>Data was comprehensive and information provided were necessary for data analysis. </a:t>
            </a:r>
            <a:br>
              <a:rPr lang="en-SG" dirty="0"/>
            </a:br>
            <a:r>
              <a:rPr lang="en-SG" dirty="0"/>
              <a:t>Data was also consistent throughout 1338 rows and accuracy was supported with a good stratified sampling size of 1338 policy holders. </a:t>
            </a:r>
          </a:p>
          <a:p>
            <a:pPr marL="419100" lvl="0" indent="-285750">
              <a:lnSpc>
                <a:spcPct val="115000"/>
              </a:lnSpc>
              <a:buSzPts val="1500"/>
              <a:buFont typeface="Wingdings" pitchFamily="2" charset="2"/>
              <a:buChar char="Ø"/>
            </a:pPr>
            <a:endParaRPr lang="en-SG" dirty="0"/>
          </a:p>
          <a:p>
            <a:pPr marL="419100" lvl="0" indent="-285750">
              <a:lnSpc>
                <a:spcPct val="115000"/>
              </a:lnSpc>
              <a:buSzPts val="1500"/>
              <a:buFont typeface="Wingdings" pitchFamily="2" charset="2"/>
              <a:buChar char="Ø"/>
            </a:pPr>
            <a:r>
              <a:rPr lang="en-SG" dirty="0"/>
              <a:t>Age and BMI were further categorise into different groupings for better data analysis. </a:t>
            </a:r>
            <a:br>
              <a:rPr lang="en-SG" dirty="0"/>
            </a:br>
            <a:r>
              <a:rPr lang="en-SG" dirty="0"/>
              <a:t>Additional columns (</a:t>
            </a:r>
            <a:r>
              <a:rPr lang="en-SG" dirty="0" err="1"/>
              <a:t>Age_group</a:t>
            </a:r>
            <a:r>
              <a:rPr lang="en-SG" dirty="0"/>
              <a:t> and </a:t>
            </a:r>
            <a:r>
              <a:rPr lang="en-SG" dirty="0" err="1"/>
              <a:t>BMI_status</a:t>
            </a:r>
            <a:r>
              <a:rPr lang="en-SG" dirty="0"/>
              <a:t>) were added to the CSV file. </a:t>
            </a:r>
          </a:p>
          <a:p>
            <a:pPr marL="133350" lvl="0">
              <a:lnSpc>
                <a:spcPct val="115000"/>
              </a:lnSpc>
              <a:buSzPts val="1500"/>
            </a:pPr>
            <a:br>
              <a:rPr lang="en" dirty="0"/>
            </a:br>
            <a:endParaRPr dirty="0"/>
          </a:p>
        </p:txBody>
      </p:sp>
      <p:sp>
        <p:nvSpPr>
          <p:cNvPr id="2" name="Slide Number Placeholder 1">
            <a:extLst>
              <a:ext uri="{FF2B5EF4-FFF2-40B4-BE49-F238E27FC236}">
                <a16:creationId xmlns:a16="http://schemas.microsoft.com/office/drawing/2014/main" id="{92B8C6A5-0E53-E444-AB5A-3FABD8FA97B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graphicFrame>
        <p:nvGraphicFramePr>
          <p:cNvPr id="6" name="Table 13">
            <a:extLst>
              <a:ext uri="{FF2B5EF4-FFF2-40B4-BE49-F238E27FC236}">
                <a16:creationId xmlns:a16="http://schemas.microsoft.com/office/drawing/2014/main" id="{D8DA54D1-4D97-8F4F-9F35-177782073583}"/>
              </a:ext>
            </a:extLst>
          </p:cNvPr>
          <p:cNvGraphicFramePr>
            <a:graphicFrameLocks noGrp="1"/>
          </p:cNvGraphicFramePr>
          <p:nvPr>
            <p:extLst>
              <p:ext uri="{D42A27DB-BD31-4B8C-83A1-F6EECF244321}">
                <p14:modId xmlns:p14="http://schemas.microsoft.com/office/powerpoint/2010/main" val="114589176"/>
              </p:ext>
            </p:extLst>
          </p:nvPr>
        </p:nvGraphicFramePr>
        <p:xfrm>
          <a:off x="170557" y="3280902"/>
          <a:ext cx="8644386" cy="1584960"/>
        </p:xfrm>
        <a:graphic>
          <a:graphicData uri="http://schemas.openxmlformats.org/drawingml/2006/table">
            <a:tbl>
              <a:tblPr firstRow="1" bandRow="1">
                <a:tableStyleId>{46F890A9-2807-4EBB-B81D-B2AA78EC7F39}</a:tableStyleId>
              </a:tblPr>
              <a:tblGrid>
                <a:gridCol w="4218423">
                  <a:extLst>
                    <a:ext uri="{9D8B030D-6E8A-4147-A177-3AD203B41FA5}">
                      <a16:colId xmlns:a16="http://schemas.microsoft.com/office/drawing/2014/main" val="4015714794"/>
                    </a:ext>
                  </a:extLst>
                </a:gridCol>
                <a:gridCol w="4425963">
                  <a:extLst>
                    <a:ext uri="{9D8B030D-6E8A-4147-A177-3AD203B41FA5}">
                      <a16:colId xmlns:a16="http://schemas.microsoft.com/office/drawing/2014/main" val="1842452472"/>
                    </a:ext>
                  </a:extLst>
                </a:gridCol>
              </a:tblGrid>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SG" sz="1400" b="1" dirty="0">
                          <a:solidFill>
                            <a:schemeClr val="bg2">
                              <a:lumMod val="50000"/>
                            </a:schemeClr>
                          </a:solidFill>
                        </a:rPr>
                        <a:t>Age</a:t>
                      </a:r>
                      <a:r>
                        <a:rPr lang="en-SG" sz="1400" b="0" dirty="0">
                          <a:solidFill>
                            <a:schemeClr val="bg2">
                              <a:lumMod val="50000"/>
                            </a:schemeClr>
                          </a:solidFill>
                        </a:rPr>
                        <a:t> was classified into 4 categories as follow:</a:t>
                      </a:r>
                      <a:br>
                        <a:rPr lang="en-SG" sz="1400" b="0" dirty="0">
                          <a:solidFill>
                            <a:schemeClr val="bg2">
                              <a:lumMod val="50000"/>
                            </a:schemeClr>
                          </a:solidFill>
                        </a:rPr>
                      </a:br>
                      <a:r>
                        <a:rPr lang="en-SG" sz="1400" b="0" dirty="0">
                          <a:solidFill>
                            <a:schemeClr val="bg2">
                              <a:lumMod val="50000"/>
                            </a:schemeClr>
                          </a:solidFill>
                        </a:rPr>
                        <a:t> </a:t>
                      </a:r>
                      <a:br>
                        <a:rPr lang="en-SG" sz="1400" b="0" dirty="0">
                          <a:solidFill>
                            <a:schemeClr val="bg2">
                              <a:lumMod val="50000"/>
                            </a:schemeClr>
                          </a:solidFill>
                        </a:rPr>
                      </a:br>
                      <a:r>
                        <a:rPr lang="en-SG" sz="1400" b="0" dirty="0">
                          <a:solidFill>
                            <a:schemeClr val="bg2">
                              <a:lumMod val="50000"/>
                            </a:schemeClr>
                          </a:solidFill>
                        </a:rPr>
                        <a:t>	Below 24   = Youth</a:t>
                      </a:r>
                      <a:br>
                        <a:rPr lang="en-SG" sz="1400" b="0" dirty="0">
                          <a:solidFill>
                            <a:schemeClr val="bg2">
                              <a:lumMod val="50000"/>
                            </a:schemeClr>
                          </a:solidFill>
                        </a:rPr>
                      </a:br>
                      <a:r>
                        <a:rPr lang="en-SG" sz="1400" b="0" dirty="0">
                          <a:solidFill>
                            <a:schemeClr val="bg2">
                              <a:lumMod val="50000"/>
                            </a:schemeClr>
                          </a:solidFill>
                        </a:rPr>
                        <a:t>                   25 – 40     = Millennials</a:t>
                      </a:r>
                      <a:br>
                        <a:rPr lang="en-SG" sz="1400" b="0" dirty="0">
                          <a:solidFill>
                            <a:schemeClr val="bg2">
                              <a:lumMod val="50000"/>
                            </a:schemeClr>
                          </a:solidFill>
                        </a:rPr>
                      </a:br>
                      <a:r>
                        <a:rPr lang="en-SG" sz="1400" b="0" dirty="0">
                          <a:solidFill>
                            <a:schemeClr val="bg2">
                              <a:lumMod val="50000"/>
                            </a:schemeClr>
                          </a:solidFill>
                        </a:rPr>
                        <a:t>	41 – 56      = Gen X</a:t>
                      </a:r>
                      <a:br>
                        <a:rPr lang="en-SG" sz="1400" b="0" dirty="0">
                          <a:solidFill>
                            <a:schemeClr val="bg2">
                              <a:lumMod val="50000"/>
                            </a:schemeClr>
                          </a:solidFill>
                        </a:rPr>
                      </a:br>
                      <a:r>
                        <a:rPr lang="en-SG" sz="1400" b="0" dirty="0">
                          <a:solidFill>
                            <a:schemeClr val="bg2">
                              <a:lumMod val="50000"/>
                            </a:schemeClr>
                          </a:solidFill>
                        </a:rPr>
                        <a:t>	Above 57   = Boomers</a:t>
                      </a:r>
                    </a:p>
                    <a:p>
                      <a:endParaRPr lang="en-US" b="0" dirty="0">
                        <a:solidFill>
                          <a:schemeClr val="bg2">
                            <a:lumMod val="50000"/>
                          </a:schemeClr>
                        </a:solidFil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SG" sz="1400" b="1" dirty="0">
                          <a:solidFill>
                            <a:schemeClr val="bg2">
                              <a:lumMod val="50000"/>
                            </a:schemeClr>
                          </a:solidFill>
                        </a:rPr>
                        <a:t>BMI</a:t>
                      </a:r>
                      <a:r>
                        <a:rPr lang="en-SG" sz="1400" b="0" dirty="0">
                          <a:solidFill>
                            <a:schemeClr val="bg2">
                              <a:lumMod val="50000"/>
                            </a:schemeClr>
                          </a:solidFill>
                        </a:rPr>
                        <a:t> was classified into 3 categories as follow: </a:t>
                      </a:r>
                      <a:br>
                        <a:rPr lang="en-SG" sz="1400" b="0" dirty="0">
                          <a:solidFill>
                            <a:schemeClr val="bg2">
                              <a:lumMod val="50000"/>
                            </a:schemeClr>
                          </a:solidFill>
                        </a:rPr>
                      </a:br>
                      <a:br>
                        <a:rPr lang="en-SG" sz="1400" b="0" dirty="0">
                          <a:solidFill>
                            <a:schemeClr val="bg2">
                              <a:lumMod val="50000"/>
                            </a:schemeClr>
                          </a:solidFill>
                        </a:rPr>
                      </a:br>
                      <a:r>
                        <a:rPr lang="en-SG" sz="1400" b="0" dirty="0">
                          <a:solidFill>
                            <a:schemeClr val="bg2">
                              <a:lumMod val="50000"/>
                            </a:schemeClr>
                          </a:solidFill>
                        </a:rPr>
                        <a:t>	Below 18.5 = Underweight</a:t>
                      </a:r>
                      <a:br>
                        <a:rPr lang="en-SG" sz="1400" b="0" dirty="0">
                          <a:solidFill>
                            <a:schemeClr val="bg2">
                              <a:lumMod val="50000"/>
                            </a:schemeClr>
                          </a:solidFill>
                        </a:rPr>
                      </a:br>
                      <a:r>
                        <a:rPr lang="en-SG" sz="1400" b="0" dirty="0">
                          <a:solidFill>
                            <a:schemeClr val="bg2">
                              <a:lumMod val="50000"/>
                            </a:schemeClr>
                          </a:solidFill>
                        </a:rPr>
                        <a:t>	18.5 – 24.9 = Healthy</a:t>
                      </a:r>
                      <a:br>
                        <a:rPr lang="en-SG" sz="1400" b="0" dirty="0">
                          <a:solidFill>
                            <a:schemeClr val="bg2">
                              <a:lumMod val="50000"/>
                            </a:schemeClr>
                          </a:solidFill>
                        </a:rPr>
                      </a:br>
                      <a:r>
                        <a:rPr lang="en-SG" sz="1400" b="0" dirty="0">
                          <a:solidFill>
                            <a:schemeClr val="bg2">
                              <a:lumMod val="50000"/>
                            </a:schemeClr>
                          </a:solidFill>
                        </a:rPr>
                        <a:t>	Above 25    = Overweight</a:t>
                      </a:r>
                    </a:p>
                    <a:p>
                      <a:endParaRPr lang="en-US" b="0" dirty="0">
                        <a:solidFill>
                          <a:schemeClr val="bg2">
                            <a:lumMod val="50000"/>
                          </a:schemeClr>
                        </a:solidFill>
                      </a:endParaRPr>
                    </a:p>
                  </a:txBody>
                  <a:tcPr/>
                </a:tc>
                <a:extLst>
                  <a:ext uri="{0D108BD9-81ED-4DB2-BD59-A6C34878D82A}">
                    <a16:rowId xmlns:a16="http://schemas.microsoft.com/office/drawing/2014/main" val="2252450468"/>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57550" y="0"/>
            <a:ext cx="90738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t>Exploratory Data Analysis (EDA) </a:t>
            </a:r>
            <a:endParaRPr sz="2400" b="1" dirty="0"/>
          </a:p>
        </p:txBody>
      </p:sp>
      <p:sp>
        <p:nvSpPr>
          <p:cNvPr id="102" name="Google Shape;102;p17"/>
          <p:cNvSpPr txBox="1"/>
          <p:nvPr/>
        </p:nvSpPr>
        <p:spPr>
          <a:xfrm>
            <a:off x="-3360" y="604951"/>
            <a:ext cx="9073799" cy="4538549"/>
          </a:xfrm>
          <a:prstGeom prst="rect">
            <a:avLst/>
          </a:prstGeom>
          <a:noFill/>
          <a:ln>
            <a:noFill/>
          </a:ln>
        </p:spPr>
        <p:txBody>
          <a:bodyPr spcFirstLastPara="1" wrap="square" lIns="91425" tIns="91425" rIns="91425" bIns="91425" anchor="t" anchorCtr="0">
            <a:noAutofit/>
          </a:bodyPr>
          <a:lstStyle/>
          <a:p>
            <a:pPr marL="419100" lvl="0" indent="-285750">
              <a:lnSpc>
                <a:spcPct val="115000"/>
              </a:lnSpc>
              <a:buSzPts val="1500"/>
              <a:buFont typeface="Wingdings" pitchFamily="2" charset="2"/>
              <a:buChar char="Ø"/>
            </a:pPr>
            <a:r>
              <a:rPr lang="en" dirty="0"/>
              <a:t>Pandas function (</a:t>
            </a:r>
            <a:r>
              <a:rPr lang="en" b="1" dirty="0">
                <a:solidFill>
                  <a:srgbClr val="0070C0"/>
                </a:solidFill>
              </a:rPr>
              <a:t>pd.read_csv</a:t>
            </a:r>
            <a:r>
              <a:rPr lang="en" dirty="0"/>
              <a:t>) was used to extract data from CSV file into Jupyter notebook. As the original data were in 5 decimal place, </a:t>
            </a:r>
            <a:r>
              <a:rPr lang="en-SG" b="1" dirty="0" err="1">
                <a:solidFill>
                  <a:srgbClr val="0070C0"/>
                </a:solidFill>
              </a:rPr>
              <a:t>pd.set_option</a:t>
            </a:r>
            <a:r>
              <a:rPr lang="en-SG" b="1" dirty="0">
                <a:solidFill>
                  <a:srgbClr val="0070C0"/>
                </a:solidFill>
              </a:rPr>
              <a:t>('precision', 1) </a:t>
            </a:r>
            <a:r>
              <a:rPr lang="en" dirty="0"/>
              <a:t>was used to round up to 1 decimal place to look cleaner. </a:t>
            </a:r>
          </a:p>
          <a:p>
            <a:pPr marL="133350">
              <a:lnSpc>
                <a:spcPct val="125000"/>
              </a:lnSpc>
              <a:buSzPts val="1500"/>
            </a:pPr>
            <a:endParaRPr lang="en" dirty="0"/>
          </a:p>
          <a:p>
            <a:pPr marL="457200" indent="-323850">
              <a:lnSpc>
                <a:spcPct val="125000"/>
              </a:lnSpc>
              <a:buSzPts val="1500"/>
              <a:buFont typeface="Wingdings" pitchFamily="2" charset="2"/>
              <a:buChar char="Ø"/>
            </a:pPr>
            <a:r>
              <a:rPr lang="en" dirty="0"/>
              <a:t>(</a:t>
            </a:r>
            <a:r>
              <a:rPr lang="en" b="1" dirty="0" err="1">
                <a:solidFill>
                  <a:srgbClr val="0070C0"/>
                </a:solidFill>
              </a:rPr>
              <a:t>df.info</a:t>
            </a:r>
            <a:r>
              <a:rPr lang="en" dirty="0"/>
              <a:t>) was used to identify and check whether the existing </a:t>
            </a:r>
            <a:r>
              <a:rPr lang="en" dirty="0" err="1"/>
              <a:t>dtypes</a:t>
            </a:r>
            <a:r>
              <a:rPr lang="en" dirty="0"/>
              <a:t> are correct. </a:t>
            </a:r>
            <a:br>
              <a:rPr lang="en" dirty="0"/>
            </a:br>
            <a:r>
              <a:rPr lang="en-SG" dirty="0"/>
              <a:t>Thereafter, column names were renamed for better clarity and look more presentable. </a:t>
            </a:r>
          </a:p>
          <a:p>
            <a:pPr marL="133350" lvl="0">
              <a:lnSpc>
                <a:spcPct val="125000"/>
              </a:lnSpc>
              <a:buSzPts val="1500"/>
            </a:pPr>
            <a:endParaRPr lang="en-SG" dirty="0"/>
          </a:p>
          <a:p>
            <a:pPr marL="457200" lvl="0" indent="-323850">
              <a:lnSpc>
                <a:spcPct val="125000"/>
              </a:lnSpc>
              <a:buSzPts val="1500"/>
              <a:buFont typeface="Wingdings" pitchFamily="2" charset="2"/>
              <a:buChar char="Ø"/>
            </a:pPr>
            <a:r>
              <a:rPr lang="en-SG" dirty="0"/>
              <a:t>To ensure there is no missing or invalid value within the data, (</a:t>
            </a:r>
            <a:r>
              <a:rPr lang="en-SG" b="1" dirty="0" err="1">
                <a:solidFill>
                  <a:srgbClr val="0070C0"/>
                </a:solidFill>
              </a:rPr>
              <a:t>df.isna.sum</a:t>
            </a:r>
            <a:r>
              <a:rPr lang="en-SG" dirty="0"/>
              <a:t>) was used to validate. </a:t>
            </a:r>
          </a:p>
          <a:p>
            <a:pPr marL="457200" lvl="0" indent="-323850">
              <a:lnSpc>
                <a:spcPct val="125000"/>
              </a:lnSpc>
              <a:buSzPts val="1500"/>
              <a:buFont typeface="Wingdings" pitchFamily="2" charset="2"/>
              <a:buChar char="Ø"/>
            </a:pPr>
            <a:endParaRPr lang="en-SG" dirty="0"/>
          </a:p>
          <a:p>
            <a:pPr marL="133350">
              <a:lnSpc>
                <a:spcPct val="125000"/>
              </a:lnSpc>
              <a:buSzPts val="1500"/>
            </a:pPr>
            <a:endParaRPr lang="en-SG" dirty="0"/>
          </a:p>
        </p:txBody>
      </p:sp>
      <p:sp>
        <p:nvSpPr>
          <p:cNvPr id="2" name="Slide Number Placeholder 1">
            <a:extLst>
              <a:ext uri="{FF2B5EF4-FFF2-40B4-BE49-F238E27FC236}">
                <a16:creationId xmlns:a16="http://schemas.microsoft.com/office/drawing/2014/main" id="{533C6557-35EC-0B4B-802D-712FC44BC32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pic>
        <p:nvPicPr>
          <p:cNvPr id="4" name="Picture 3">
            <a:extLst>
              <a:ext uri="{FF2B5EF4-FFF2-40B4-BE49-F238E27FC236}">
                <a16:creationId xmlns:a16="http://schemas.microsoft.com/office/drawing/2014/main" id="{3A960A67-78BB-8342-9F56-CA67139A7B33}"/>
              </a:ext>
            </a:extLst>
          </p:cNvPr>
          <p:cNvPicPr>
            <a:picLocks noChangeAspect="1"/>
          </p:cNvPicPr>
          <p:nvPr/>
        </p:nvPicPr>
        <p:blipFill>
          <a:blip r:embed="rId3"/>
          <a:stretch>
            <a:fillRect/>
          </a:stretch>
        </p:blipFill>
        <p:spPr>
          <a:xfrm>
            <a:off x="71758" y="2743200"/>
            <a:ext cx="4188007" cy="2400300"/>
          </a:xfrm>
          <a:prstGeom prst="rect">
            <a:avLst/>
          </a:prstGeom>
        </p:spPr>
      </p:pic>
      <p:pic>
        <p:nvPicPr>
          <p:cNvPr id="7" name="Picture 6">
            <a:extLst>
              <a:ext uri="{FF2B5EF4-FFF2-40B4-BE49-F238E27FC236}">
                <a16:creationId xmlns:a16="http://schemas.microsoft.com/office/drawing/2014/main" id="{A604E24F-ACD7-A845-A912-231C4B0D427C}"/>
              </a:ext>
            </a:extLst>
          </p:cNvPr>
          <p:cNvPicPr>
            <a:picLocks noChangeAspect="1"/>
          </p:cNvPicPr>
          <p:nvPr/>
        </p:nvPicPr>
        <p:blipFill>
          <a:blip r:embed="rId4"/>
          <a:stretch>
            <a:fillRect/>
          </a:stretch>
        </p:blipFill>
        <p:spPr>
          <a:xfrm>
            <a:off x="4334883" y="2825050"/>
            <a:ext cx="4737358" cy="1143969"/>
          </a:xfrm>
          <a:prstGeom prst="rect">
            <a:avLst/>
          </a:prstGeom>
        </p:spPr>
      </p:pic>
      <p:pic>
        <p:nvPicPr>
          <p:cNvPr id="9" name="Picture 8">
            <a:extLst>
              <a:ext uri="{FF2B5EF4-FFF2-40B4-BE49-F238E27FC236}">
                <a16:creationId xmlns:a16="http://schemas.microsoft.com/office/drawing/2014/main" id="{CC68E643-477F-A341-A570-DDF985CECE38}"/>
              </a:ext>
            </a:extLst>
          </p:cNvPr>
          <p:cNvPicPr>
            <a:picLocks noChangeAspect="1"/>
          </p:cNvPicPr>
          <p:nvPr/>
        </p:nvPicPr>
        <p:blipFill>
          <a:blip r:embed="rId5"/>
          <a:stretch>
            <a:fillRect/>
          </a:stretch>
        </p:blipFill>
        <p:spPr>
          <a:xfrm>
            <a:off x="4884236" y="3867263"/>
            <a:ext cx="1550017" cy="127623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57550" y="0"/>
            <a:ext cx="90738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t>Exploratory Data Analysis (EDA) </a:t>
            </a:r>
            <a:endParaRPr sz="2400" b="1" dirty="0"/>
          </a:p>
        </p:txBody>
      </p:sp>
      <p:sp>
        <p:nvSpPr>
          <p:cNvPr id="102" name="Google Shape;102;p17"/>
          <p:cNvSpPr txBox="1"/>
          <p:nvPr/>
        </p:nvSpPr>
        <p:spPr>
          <a:xfrm>
            <a:off x="-111425" y="647690"/>
            <a:ext cx="8526900" cy="4441533"/>
          </a:xfrm>
          <a:prstGeom prst="rect">
            <a:avLst/>
          </a:prstGeom>
          <a:noFill/>
          <a:ln>
            <a:noFill/>
          </a:ln>
        </p:spPr>
        <p:txBody>
          <a:bodyPr spcFirstLastPara="1" wrap="square" lIns="91425" tIns="91425" rIns="91425" bIns="91425" anchor="t" anchorCtr="0">
            <a:noAutofit/>
          </a:bodyPr>
          <a:lstStyle/>
          <a:p>
            <a:pPr marL="419100" indent="-285750">
              <a:lnSpc>
                <a:spcPct val="125000"/>
              </a:lnSpc>
              <a:buSzPts val="1500"/>
              <a:buFont typeface="Wingdings" pitchFamily="2" charset="2"/>
              <a:buChar char="Ø"/>
            </a:pPr>
            <a:r>
              <a:rPr lang="en" b="1" dirty="0">
                <a:solidFill>
                  <a:srgbClr val="0070C0"/>
                </a:solidFill>
              </a:rPr>
              <a:t>(</a:t>
            </a:r>
            <a:r>
              <a:rPr lang="en" b="1" dirty="0" err="1">
                <a:solidFill>
                  <a:srgbClr val="0070C0"/>
                </a:solidFill>
              </a:rPr>
              <a:t>df.des</a:t>
            </a:r>
            <a:r>
              <a:rPr lang="en-SG" b="1" dirty="0">
                <a:solidFill>
                  <a:srgbClr val="0070C0"/>
                </a:solidFill>
              </a:rPr>
              <a:t>c</a:t>
            </a:r>
            <a:r>
              <a:rPr lang="en" b="1" dirty="0" err="1">
                <a:solidFill>
                  <a:srgbClr val="0070C0"/>
                </a:solidFill>
              </a:rPr>
              <a:t>ribe</a:t>
            </a:r>
            <a:r>
              <a:rPr lang="en" dirty="0"/>
              <a:t>) was used to understand the descriptive statistics and helped to validate the absence of strange/incorrect values in the data set. Descriptive statistics such as mean, min and max, range of values of Age, BMI and Total charges can be seen clearly at one glance.</a:t>
            </a:r>
            <a:br>
              <a:rPr lang="en" dirty="0"/>
            </a:br>
            <a:br>
              <a:rPr lang="en" dirty="0"/>
            </a:br>
            <a:r>
              <a:rPr lang="en" u="sng" dirty="0"/>
              <a:t>Summary of initial statistics</a:t>
            </a:r>
          </a:p>
          <a:p>
            <a:pPr marL="419100" lvl="2" indent="-285750">
              <a:lnSpc>
                <a:spcPct val="125000"/>
              </a:lnSpc>
              <a:buSzPts val="1500"/>
              <a:buFont typeface="Wingdings" pitchFamily="2" charset="2"/>
              <a:buChar char="v"/>
            </a:pPr>
            <a:r>
              <a:rPr lang="en" dirty="0"/>
              <a:t>Age Range: 18 – 64 years old</a:t>
            </a:r>
          </a:p>
          <a:p>
            <a:pPr marL="419100" lvl="2" indent="-285750">
              <a:lnSpc>
                <a:spcPct val="125000"/>
              </a:lnSpc>
              <a:buSzPts val="1500"/>
              <a:buFont typeface="Wingdings" pitchFamily="2" charset="2"/>
              <a:buChar char="v"/>
            </a:pPr>
            <a:r>
              <a:rPr lang="en" dirty="0"/>
              <a:t>Body Mass Index (BMI) Range: 16 – 53.1</a:t>
            </a:r>
          </a:p>
          <a:p>
            <a:pPr marL="419100" lvl="2" indent="-285750">
              <a:lnSpc>
                <a:spcPct val="125000"/>
              </a:lnSpc>
              <a:buSzPts val="1500"/>
              <a:buFont typeface="Wingdings" pitchFamily="2" charset="2"/>
              <a:buChar char="v"/>
            </a:pPr>
            <a:r>
              <a:rPr lang="en" dirty="0"/>
              <a:t>Total Insurance Premium Charges to the policyholder:</a:t>
            </a:r>
            <a:br>
              <a:rPr lang="en" dirty="0"/>
            </a:br>
            <a:r>
              <a:rPr lang="en" dirty="0"/>
              <a:t>$12110  -  $63770.4</a:t>
            </a:r>
            <a:br>
              <a:rPr lang="en" dirty="0"/>
            </a:br>
            <a:endParaRPr lang="en" dirty="0"/>
          </a:p>
          <a:p>
            <a:pPr marL="419100" indent="-285750">
              <a:lnSpc>
                <a:spcPct val="125000"/>
              </a:lnSpc>
              <a:buSzPts val="1500"/>
              <a:buFont typeface="Wingdings" pitchFamily="2" charset="2"/>
              <a:buChar char="Ø"/>
            </a:pPr>
            <a:r>
              <a:rPr lang="en" dirty="0">
                <a:latin typeface="Arial" panose="020B0604020202020204" pitchFamily="34" charset="0"/>
                <a:ea typeface="Helvetica Neue"/>
                <a:cs typeface="Arial" panose="020B0604020202020204" pitchFamily="34" charset="0"/>
                <a:sym typeface="Helvetica Neue"/>
              </a:rPr>
              <a:t>Among the fields in the dataset, Age, Gender, BMI, Smoker and</a:t>
            </a:r>
            <a:br>
              <a:rPr lang="en" dirty="0">
                <a:latin typeface="Arial" panose="020B0604020202020204" pitchFamily="34" charset="0"/>
                <a:ea typeface="Helvetica Neue"/>
                <a:cs typeface="Arial" panose="020B0604020202020204" pitchFamily="34" charset="0"/>
                <a:sym typeface="Helvetica Neue"/>
              </a:rPr>
            </a:br>
            <a:r>
              <a:rPr lang="en" dirty="0">
                <a:latin typeface="Arial" panose="020B0604020202020204" pitchFamily="34" charset="0"/>
                <a:ea typeface="Helvetica Neue"/>
                <a:cs typeface="Arial" panose="020B0604020202020204" pitchFamily="34" charset="0"/>
                <a:sym typeface="Helvetica Neue"/>
              </a:rPr>
              <a:t>Total_charges are relevant to approach the problem statement and will be the focus fields. </a:t>
            </a:r>
          </a:p>
          <a:p>
            <a:pPr marL="133350">
              <a:lnSpc>
                <a:spcPct val="125000"/>
              </a:lnSpc>
              <a:buSzPts val="1500"/>
            </a:pPr>
            <a:endParaRPr lang="en-SG" dirty="0"/>
          </a:p>
          <a:p>
            <a:pPr marL="457200" lvl="0" indent="-323850">
              <a:lnSpc>
                <a:spcPct val="125000"/>
              </a:lnSpc>
              <a:buSzPts val="1500"/>
              <a:buFont typeface="Wingdings" pitchFamily="2" charset="2"/>
              <a:buChar char="Ø"/>
            </a:pPr>
            <a:r>
              <a:rPr lang="en-SG" dirty="0"/>
              <a:t>With the above steps taken, data integrity and quality is validated to proceed with chart plotting in Tableau</a:t>
            </a:r>
            <a:endParaRPr lang="en-US" dirty="0"/>
          </a:p>
          <a:p>
            <a:pPr marL="133350">
              <a:lnSpc>
                <a:spcPct val="125000"/>
              </a:lnSpc>
              <a:buSzPts val="1500"/>
            </a:pPr>
            <a:endParaRPr lang="en-SG" dirty="0"/>
          </a:p>
        </p:txBody>
      </p:sp>
      <p:sp>
        <p:nvSpPr>
          <p:cNvPr id="2" name="Slide Number Placeholder 1">
            <a:extLst>
              <a:ext uri="{FF2B5EF4-FFF2-40B4-BE49-F238E27FC236}">
                <a16:creationId xmlns:a16="http://schemas.microsoft.com/office/drawing/2014/main" id="{533C6557-35EC-0B4B-802D-712FC44BC32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pic>
        <p:nvPicPr>
          <p:cNvPr id="4" name="Picture 3">
            <a:extLst>
              <a:ext uri="{FF2B5EF4-FFF2-40B4-BE49-F238E27FC236}">
                <a16:creationId xmlns:a16="http://schemas.microsoft.com/office/drawing/2014/main" id="{E2C3EBB3-C9A1-EC4C-B357-98A1AB74C007}"/>
              </a:ext>
            </a:extLst>
          </p:cNvPr>
          <p:cNvPicPr>
            <a:picLocks noChangeAspect="1"/>
          </p:cNvPicPr>
          <p:nvPr/>
        </p:nvPicPr>
        <p:blipFill>
          <a:blip r:embed="rId3"/>
          <a:stretch>
            <a:fillRect/>
          </a:stretch>
        </p:blipFill>
        <p:spPr>
          <a:xfrm>
            <a:off x="6099717" y="1468335"/>
            <a:ext cx="2972524" cy="2206829"/>
          </a:xfrm>
          <a:prstGeom prst="rect">
            <a:avLst/>
          </a:prstGeom>
        </p:spPr>
      </p:pic>
    </p:spTree>
    <p:extLst>
      <p:ext uri="{BB962C8B-B14F-4D97-AF65-F5344CB8AC3E}">
        <p14:creationId xmlns:p14="http://schemas.microsoft.com/office/powerpoint/2010/main" val="898765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9"/>
          <p:cNvSpPr txBox="1">
            <a:spLocks noGrp="1"/>
          </p:cNvSpPr>
          <p:nvPr>
            <p:ph type="title"/>
          </p:nvPr>
        </p:nvSpPr>
        <p:spPr>
          <a:xfrm>
            <a:off x="57550" y="0"/>
            <a:ext cx="90738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t>Tableau Dashboard</a:t>
            </a:r>
            <a:endParaRPr sz="2400" b="1" dirty="0"/>
          </a:p>
        </p:txBody>
      </p:sp>
      <p:sp>
        <p:nvSpPr>
          <p:cNvPr id="2" name="Slide Number Placeholder 1">
            <a:extLst>
              <a:ext uri="{FF2B5EF4-FFF2-40B4-BE49-F238E27FC236}">
                <a16:creationId xmlns:a16="http://schemas.microsoft.com/office/drawing/2014/main" id="{11627B65-FD93-614F-B525-047F92474D3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graphicFrame>
        <p:nvGraphicFramePr>
          <p:cNvPr id="4" name="Table 4">
            <a:extLst>
              <a:ext uri="{FF2B5EF4-FFF2-40B4-BE49-F238E27FC236}">
                <a16:creationId xmlns:a16="http://schemas.microsoft.com/office/drawing/2014/main" id="{5631F5F6-BD8B-DE41-A89A-F7BA42C7F043}"/>
              </a:ext>
            </a:extLst>
          </p:cNvPr>
          <p:cNvGraphicFramePr>
            <a:graphicFrameLocks noGrp="1"/>
          </p:cNvGraphicFramePr>
          <p:nvPr>
            <p:extLst>
              <p:ext uri="{D42A27DB-BD31-4B8C-83A1-F6EECF244321}">
                <p14:modId xmlns:p14="http://schemas.microsoft.com/office/powerpoint/2010/main" val="3326249801"/>
              </p:ext>
            </p:extLst>
          </p:nvPr>
        </p:nvGraphicFramePr>
        <p:xfrm>
          <a:off x="0" y="606827"/>
          <a:ext cx="8841376" cy="4482396"/>
        </p:xfrm>
        <a:graphic>
          <a:graphicData uri="http://schemas.openxmlformats.org/drawingml/2006/table">
            <a:tbl>
              <a:tblPr firstRow="1" bandRow="1">
                <a:tableStyleId>{00A15C55-8517-42AA-B614-E9B94910E393}</a:tableStyleId>
              </a:tblPr>
              <a:tblGrid>
                <a:gridCol w="4204547">
                  <a:extLst>
                    <a:ext uri="{9D8B030D-6E8A-4147-A177-3AD203B41FA5}">
                      <a16:colId xmlns:a16="http://schemas.microsoft.com/office/drawing/2014/main" val="1807056256"/>
                    </a:ext>
                  </a:extLst>
                </a:gridCol>
                <a:gridCol w="4636829">
                  <a:extLst>
                    <a:ext uri="{9D8B030D-6E8A-4147-A177-3AD203B41FA5}">
                      <a16:colId xmlns:a16="http://schemas.microsoft.com/office/drawing/2014/main" val="3463570421"/>
                    </a:ext>
                  </a:extLst>
                </a:gridCol>
              </a:tblGrid>
              <a:tr h="4482396">
                <a:tc>
                  <a:txBody>
                    <a:bodyPr/>
                    <a:lstStyle/>
                    <a:p>
                      <a:pPr lvl="0">
                        <a:lnSpc>
                          <a:spcPct val="115000"/>
                        </a:lnSpc>
                      </a:pPr>
                      <a:r>
                        <a:rPr lang="en" dirty="0">
                          <a:solidFill>
                            <a:schemeClr val="bg2">
                              <a:lumMod val="50000"/>
                            </a:schemeClr>
                          </a:solidFill>
                        </a:rPr>
                        <a:t>1) </a:t>
                      </a:r>
                      <a:r>
                        <a:rPr lang="en" u="sng" dirty="0">
                          <a:solidFill>
                            <a:schemeClr val="bg2">
                              <a:lumMod val="50000"/>
                            </a:schemeClr>
                          </a:solidFill>
                        </a:rPr>
                        <a:t>Main Group of Policyholders</a:t>
                      </a:r>
                    </a:p>
                    <a:p>
                      <a:pPr lvl="0">
                        <a:lnSpc>
                          <a:spcPct val="115000"/>
                        </a:lnSpc>
                      </a:pPr>
                      <a:r>
                        <a:rPr lang="en" b="0" dirty="0">
                          <a:solidFill>
                            <a:schemeClr val="bg2">
                              <a:lumMod val="50000"/>
                            </a:schemeClr>
                          </a:solidFill>
                        </a:rPr>
                        <a:t>Based on the pie chart below, it was observed that Millennials and Generation X are the main group of policyholders in this dataset.</a:t>
                      </a:r>
                    </a:p>
                    <a:p>
                      <a:endParaRPr lang="en-US" dirty="0">
                        <a:solidFill>
                          <a:schemeClr val="bg2">
                            <a:lumMod val="50000"/>
                          </a:schemeClr>
                        </a:solidFill>
                      </a:endParaRPr>
                    </a:p>
                  </a:txBody>
                  <a:tcPr/>
                </a:tc>
                <a:tc>
                  <a:txBody>
                    <a:bodyPr/>
                    <a:lstStyle/>
                    <a:p>
                      <a:pPr lvl="0">
                        <a:lnSpc>
                          <a:spcPct val="115000"/>
                        </a:lnSpc>
                      </a:pPr>
                      <a:r>
                        <a:rPr lang="en-US" dirty="0">
                          <a:solidFill>
                            <a:schemeClr val="bg2">
                              <a:lumMod val="50000"/>
                            </a:schemeClr>
                          </a:solidFill>
                        </a:rPr>
                        <a:t>2) </a:t>
                      </a:r>
                      <a:r>
                        <a:rPr lang="en" u="sng" dirty="0">
                          <a:solidFill>
                            <a:schemeClr val="bg2">
                              <a:lumMod val="50000"/>
                            </a:schemeClr>
                          </a:solidFill>
                        </a:rPr>
                        <a:t>Insurance Charges by Age Group</a:t>
                      </a:r>
                      <a:br>
                        <a:rPr lang="en" dirty="0">
                          <a:solidFill>
                            <a:schemeClr val="bg2">
                              <a:lumMod val="50000"/>
                            </a:schemeClr>
                          </a:solidFill>
                        </a:rPr>
                      </a:br>
                      <a:r>
                        <a:rPr lang="en" dirty="0">
                          <a:solidFill>
                            <a:schemeClr val="bg2">
                              <a:lumMod val="50000"/>
                            </a:schemeClr>
                          </a:solidFill>
                        </a:rPr>
                        <a:t> </a:t>
                      </a:r>
                      <a:r>
                        <a:rPr lang="en" b="0" dirty="0">
                          <a:solidFill>
                            <a:schemeClr val="bg2">
                              <a:lumMod val="50000"/>
                            </a:schemeClr>
                          </a:solidFill>
                        </a:rPr>
                        <a:t>Based on the bar chart below, it was observed that older policyholders (Boomers) are charged the highest insurance premium than the remaining age group. </a:t>
                      </a:r>
                      <a:br>
                        <a:rPr lang="en" b="0" dirty="0">
                          <a:solidFill>
                            <a:schemeClr val="bg2">
                              <a:lumMod val="50000"/>
                            </a:schemeClr>
                          </a:solidFill>
                        </a:rPr>
                      </a:br>
                      <a:r>
                        <a:rPr lang="en" b="0" dirty="0">
                          <a:solidFill>
                            <a:schemeClr val="bg2">
                              <a:lumMod val="50000"/>
                            </a:schemeClr>
                          </a:solidFill>
                        </a:rPr>
                        <a:t>Boomers are charged</a:t>
                      </a:r>
                      <a:br>
                        <a:rPr lang="en" b="0" dirty="0">
                          <a:solidFill>
                            <a:schemeClr val="bg2">
                              <a:lumMod val="50000"/>
                            </a:schemeClr>
                          </a:solidFill>
                        </a:rPr>
                      </a:br>
                      <a:r>
                        <a:rPr lang="en" b="0" dirty="0">
                          <a:solidFill>
                            <a:schemeClr val="bg2">
                              <a:lumMod val="50000"/>
                            </a:schemeClr>
                          </a:solidFill>
                        </a:rPr>
                        <a:t>219% more insurance</a:t>
                      </a:r>
                      <a:br>
                        <a:rPr lang="en" b="0" dirty="0">
                          <a:solidFill>
                            <a:schemeClr val="bg2">
                              <a:lumMod val="50000"/>
                            </a:schemeClr>
                          </a:solidFill>
                        </a:rPr>
                      </a:br>
                      <a:r>
                        <a:rPr lang="en" b="0" dirty="0">
                          <a:solidFill>
                            <a:schemeClr val="bg2">
                              <a:lumMod val="50000"/>
                            </a:schemeClr>
                          </a:solidFill>
                        </a:rPr>
                        <a:t>premium as compared</a:t>
                      </a:r>
                      <a:br>
                        <a:rPr lang="en" b="0" dirty="0">
                          <a:solidFill>
                            <a:schemeClr val="bg2">
                              <a:lumMod val="50000"/>
                            </a:schemeClr>
                          </a:solidFill>
                        </a:rPr>
                      </a:br>
                      <a:r>
                        <a:rPr lang="en" b="0" dirty="0">
                          <a:solidFill>
                            <a:schemeClr val="bg2">
                              <a:lumMod val="50000"/>
                            </a:schemeClr>
                          </a:solidFill>
                        </a:rPr>
                        <a:t>to Youth. </a:t>
                      </a:r>
                    </a:p>
                    <a:p>
                      <a:endParaRPr lang="en-US" dirty="0">
                        <a:solidFill>
                          <a:schemeClr val="bg2">
                            <a:lumMod val="50000"/>
                          </a:schemeClr>
                        </a:solidFill>
                      </a:endParaRPr>
                    </a:p>
                  </a:txBody>
                  <a:tcPr/>
                </a:tc>
                <a:extLst>
                  <a:ext uri="{0D108BD9-81ED-4DB2-BD59-A6C34878D82A}">
                    <a16:rowId xmlns:a16="http://schemas.microsoft.com/office/drawing/2014/main" val="3250849515"/>
                  </a:ext>
                </a:extLst>
              </a:tr>
            </a:tbl>
          </a:graphicData>
        </a:graphic>
      </p:graphicFrame>
      <p:pic>
        <p:nvPicPr>
          <p:cNvPr id="7" name="Picture 6">
            <a:extLst>
              <a:ext uri="{FF2B5EF4-FFF2-40B4-BE49-F238E27FC236}">
                <a16:creationId xmlns:a16="http://schemas.microsoft.com/office/drawing/2014/main" id="{3C1A4F30-169B-5146-8399-B0D94876B28A}"/>
              </a:ext>
            </a:extLst>
          </p:cNvPr>
          <p:cNvPicPr>
            <a:picLocks noChangeAspect="1"/>
          </p:cNvPicPr>
          <p:nvPr/>
        </p:nvPicPr>
        <p:blipFill>
          <a:blip r:embed="rId3"/>
          <a:stretch>
            <a:fillRect/>
          </a:stretch>
        </p:blipFill>
        <p:spPr>
          <a:xfrm>
            <a:off x="302624" y="1745182"/>
            <a:ext cx="3513323" cy="2880592"/>
          </a:xfrm>
          <a:prstGeom prst="rect">
            <a:avLst/>
          </a:prstGeom>
        </p:spPr>
      </p:pic>
      <p:sp>
        <p:nvSpPr>
          <p:cNvPr id="5" name="Rectangle 4">
            <a:extLst>
              <a:ext uri="{FF2B5EF4-FFF2-40B4-BE49-F238E27FC236}">
                <a16:creationId xmlns:a16="http://schemas.microsoft.com/office/drawing/2014/main" id="{F0D41700-4F41-4F40-B7D2-1B66955F9448}"/>
              </a:ext>
            </a:extLst>
          </p:cNvPr>
          <p:cNvSpPr/>
          <p:nvPr/>
        </p:nvSpPr>
        <p:spPr>
          <a:xfrm>
            <a:off x="33018" y="4553289"/>
            <a:ext cx="8213207" cy="762901"/>
          </a:xfrm>
          <a:prstGeom prst="rect">
            <a:avLst/>
          </a:prstGeom>
        </p:spPr>
        <p:txBody>
          <a:bodyPr wrap="square">
            <a:spAutoFit/>
          </a:bodyPr>
          <a:lstStyle/>
          <a:p>
            <a:pPr lvl="0">
              <a:lnSpc>
                <a:spcPct val="115000"/>
              </a:lnSpc>
            </a:pPr>
            <a:r>
              <a:rPr lang="en" sz="1300" dirty="0"/>
              <a:t>Dashboard Link: </a:t>
            </a:r>
            <a:r>
              <a:rPr lang="en-SG" sz="1300" dirty="0">
                <a:hlinkClick r:id="rId4"/>
              </a:rPr>
              <a:t>https://public.tableau.com/app/profile/bob.lok/viz/CapstoneProject-LJW38E/InsurancePremiumCaptoneProjectStory?publish=yes</a:t>
            </a:r>
            <a:endParaRPr lang="en-SG" sz="1300" dirty="0"/>
          </a:p>
          <a:p>
            <a:pPr lvl="0">
              <a:lnSpc>
                <a:spcPct val="115000"/>
              </a:lnSpc>
            </a:pPr>
            <a:endParaRPr lang="en-SG" sz="1300" dirty="0"/>
          </a:p>
        </p:txBody>
      </p:sp>
      <p:pic>
        <p:nvPicPr>
          <p:cNvPr id="8" name="Picture 7">
            <a:extLst>
              <a:ext uri="{FF2B5EF4-FFF2-40B4-BE49-F238E27FC236}">
                <a16:creationId xmlns:a16="http://schemas.microsoft.com/office/drawing/2014/main" id="{81EFF1EC-F827-D84F-A98A-86D8C9081482}"/>
              </a:ext>
            </a:extLst>
          </p:cNvPr>
          <p:cNvPicPr>
            <a:picLocks noChangeAspect="1"/>
          </p:cNvPicPr>
          <p:nvPr/>
        </p:nvPicPr>
        <p:blipFill>
          <a:blip r:embed="rId5"/>
          <a:stretch>
            <a:fillRect/>
          </a:stretch>
        </p:blipFill>
        <p:spPr>
          <a:xfrm>
            <a:off x="6449787" y="1684353"/>
            <a:ext cx="2391590" cy="3404870"/>
          </a:xfrm>
          <a:prstGeom prst="rect">
            <a:avLst/>
          </a:prstGeom>
        </p:spPr>
      </p:pic>
    </p:spTree>
    <p:extLst>
      <p:ext uri="{BB962C8B-B14F-4D97-AF65-F5344CB8AC3E}">
        <p14:creationId xmlns:p14="http://schemas.microsoft.com/office/powerpoint/2010/main" val="39329670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9"/>
          <p:cNvSpPr txBox="1">
            <a:spLocks noGrp="1"/>
          </p:cNvSpPr>
          <p:nvPr>
            <p:ph type="title"/>
          </p:nvPr>
        </p:nvSpPr>
        <p:spPr>
          <a:xfrm>
            <a:off x="57550" y="0"/>
            <a:ext cx="90738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t>Tableau Dashboard</a:t>
            </a:r>
            <a:endParaRPr sz="2400" b="1" dirty="0"/>
          </a:p>
        </p:txBody>
      </p:sp>
      <p:sp>
        <p:nvSpPr>
          <p:cNvPr id="2" name="Slide Number Placeholder 1">
            <a:extLst>
              <a:ext uri="{FF2B5EF4-FFF2-40B4-BE49-F238E27FC236}">
                <a16:creationId xmlns:a16="http://schemas.microsoft.com/office/drawing/2014/main" id="{11627B65-FD93-614F-B525-047F92474D3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graphicFrame>
        <p:nvGraphicFramePr>
          <p:cNvPr id="4" name="Table 4">
            <a:extLst>
              <a:ext uri="{FF2B5EF4-FFF2-40B4-BE49-F238E27FC236}">
                <a16:creationId xmlns:a16="http://schemas.microsoft.com/office/drawing/2014/main" id="{5631F5F6-BD8B-DE41-A89A-F7BA42C7F043}"/>
              </a:ext>
            </a:extLst>
          </p:cNvPr>
          <p:cNvGraphicFramePr>
            <a:graphicFrameLocks noGrp="1"/>
          </p:cNvGraphicFramePr>
          <p:nvPr>
            <p:extLst>
              <p:ext uri="{D42A27DB-BD31-4B8C-83A1-F6EECF244321}">
                <p14:modId xmlns:p14="http://schemas.microsoft.com/office/powerpoint/2010/main" val="3674418543"/>
              </p:ext>
            </p:extLst>
          </p:nvPr>
        </p:nvGraphicFramePr>
        <p:xfrm>
          <a:off x="0" y="565265"/>
          <a:ext cx="8865220" cy="4523958"/>
        </p:xfrm>
        <a:graphic>
          <a:graphicData uri="http://schemas.openxmlformats.org/drawingml/2006/table">
            <a:tbl>
              <a:tblPr firstRow="1" bandRow="1">
                <a:tableStyleId>{00A15C55-8517-42AA-B614-E9B94910E393}</a:tableStyleId>
              </a:tblPr>
              <a:tblGrid>
                <a:gridCol w="4215886">
                  <a:extLst>
                    <a:ext uri="{9D8B030D-6E8A-4147-A177-3AD203B41FA5}">
                      <a16:colId xmlns:a16="http://schemas.microsoft.com/office/drawing/2014/main" val="1807056256"/>
                    </a:ext>
                  </a:extLst>
                </a:gridCol>
                <a:gridCol w="4649334">
                  <a:extLst>
                    <a:ext uri="{9D8B030D-6E8A-4147-A177-3AD203B41FA5}">
                      <a16:colId xmlns:a16="http://schemas.microsoft.com/office/drawing/2014/main" val="3463570421"/>
                    </a:ext>
                  </a:extLst>
                </a:gridCol>
              </a:tblGrid>
              <a:tr h="4523958">
                <a:tc>
                  <a:txBody>
                    <a:bodyPr/>
                    <a:lstStyle/>
                    <a:p>
                      <a:pPr lvl="0">
                        <a:lnSpc>
                          <a:spcPct val="115000"/>
                        </a:lnSpc>
                      </a:pPr>
                      <a:r>
                        <a:rPr lang="en" dirty="0">
                          <a:solidFill>
                            <a:schemeClr val="bg2">
                              <a:lumMod val="75000"/>
                            </a:schemeClr>
                          </a:solidFill>
                        </a:rPr>
                        <a:t>3) </a:t>
                      </a:r>
                      <a:r>
                        <a:rPr lang="en" u="sng" dirty="0">
                          <a:solidFill>
                            <a:schemeClr val="bg2">
                              <a:lumMod val="75000"/>
                            </a:schemeClr>
                          </a:solidFill>
                        </a:rPr>
                        <a:t>Insurance Charges by Gender / BMI </a:t>
                      </a:r>
                    </a:p>
                    <a:p>
                      <a:pPr lvl="0">
                        <a:lnSpc>
                          <a:spcPct val="115000"/>
                        </a:lnSpc>
                      </a:pPr>
                      <a:r>
                        <a:rPr lang="en" b="0" dirty="0">
                          <a:solidFill>
                            <a:schemeClr val="bg2">
                              <a:lumMod val="75000"/>
                            </a:schemeClr>
                          </a:solidFill>
                        </a:rPr>
                        <a:t>Based on the side by side-by-side bar below, it was observed that policyholders who are overweight tend to be charged a higher insurance premium, regardless of their gender.  </a:t>
                      </a:r>
                      <a:endParaRPr lang="en-US" dirty="0">
                        <a:solidFill>
                          <a:schemeClr val="bg2">
                            <a:lumMod val="75000"/>
                          </a:schemeClr>
                        </a:solidFill>
                      </a:endParaRPr>
                    </a:p>
                  </a:txBody>
                  <a:tcPr/>
                </a:tc>
                <a:tc>
                  <a:txBody>
                    <a:bodyPr/>
                    <a:lstStyle/>
                    <a:p>
                      <a:r>
                        <a:rPr lang="en-US" dirty="0">
                          <a:solidFill>
                            <a:schemeClr val="bg2">
                              <a:lumMod val="75000"/>
                            </a:schemeClr>
                          </a:solidFill>
                        </a:rPr>
                        <a:t>4) </a:t>
                      </a:r>
                      <a:r>
                        <a:rPr lang="en" u="sng" dirty="0">
                          <a:solidFill>
                            <a:schemeClr val="bg2">
                              <a:lumMod val="75000"/>
                            </a:schemeClr>
                          </a:solidFill>
                        </a:rPr>
                        <a:t>Insurance Charges by </a:t>
                      </a:r>
                      <a:r>
                        <a:rPr lang="en" u="sng" dirty="0" err="1">
                          <a:solidFill>
                            <a:schemeClr val="bg2">
                              <a:lumMod val="75000"/>
                            </a:schemeClr>
                          </a:solidFill>
                        </a:rPr>
                        <a:t>Smokin</a:t>
                      </a:r>
                      <a:r>
                        <a:rPr lang="en" u="sng" dirty="0">
                          <a:solidFill>
                            <a:schemeClr val="bg2">
                              <a:lumMod val="75000"/>
                            </a:schemeClr>
                          </a:solidFill>
                        </a:rPr>
                        <a:t> Habit</a:t>
                      </a:r>
                      <a:br>
                        <a:rPr lang="en" dirty="0">
                          <a:solidFill>
                            <a:schemeClr val="bg2">
                              <a:lumMod val="75000"/>
                            </a:schemeClr>
                          </a:solidFill>
                        </a:rPr>
                      </a:br>
                      <a:r>
                        <a:rPr lang="en" dirty="0">
                          <a:solidFill>
                            <a:schemeClr val="bg2">
                              <a:lumMod val="75000"/>
                            </a:schemeClr>
                          </a:solidFill>
                        </a:rPr>
                        <a:t> </a:t>
                      </a:r>
                      <a:r>
                        <a:rPr lang="en" b="0" dirty="0">
                          <a:solidFill>
                            <a:schemeClr val="bg2">
                              <a:lumMod val="75000"/>
                            </a:schemeClr>
                          </a:solidFill>
                        </a:rPr>
                        <a:t>Based on the stacked bar chart below, </a:t>
                      </a:r>
                      <a:r>
                        <a:rPr lang="en-SG" sz="1400" b="0" i="0" u="none" strike="noStrike" cap="none" dirty="0">
                          <a:solidFill>
                            <a:schemeClr val="bg2">
                              <a:lumMod val="75000"/>
                            </a:schemeClr>
                          </a:solidFill>
                          <a:effectLst/>
                          <a:latin typeface="+mn-lt"/>
                          <a:ea typeface="+mn-ea"/>
                          <a:cs typeface="+mn-cs"/>
                          <a:sym typeface="Arial"/>
                        </a:rPr>
                        <a:t>it was observed that smokers (regardless of gender) is charged a much higher insurance premium compared to non-smoker </a:t>
                      </a:r>
                      <a:endParaRPr lang="en-SG" b="0" dirty="0">
                        <a:solidFill>
                          <a:schemeClr val="bg2">
                            <a:lumMod val="75000"/>
                          </a:schemeClr>
                        </a:solidFill>
                        <a:effectLst/>
                      </a:endParaRPr>
                    </a:p>
                    <a:p>
                      <a:r>
                        <a:rPr lang="en-SG" sz="1400" b="0" i="0" u="none" strike="noStrike" cap="none" dirty="0">
                          <a:solidFill>
                            <a:schemeClr val="bg2">
                              <a:lumMod val="75000"/>
                            </a:schemeClr>
                          </a:solidFill>
                          <a:effectLst/>
                          <a:latin typeface="+mn-lt"/>
                          <a:ea typeface="+mn-ea"/>
                          <a:cs typeface="+mn-cs"/>
                          <a:sym typeface="Arial"/>
                        </a:rPr>
                        <a:t>(350% more for female and 408% more for male).</a:t>
                      </a:r>
                      <a:r>
                        <a:rPr lang="en-SG" sz="1400" b="1" i="0" u="none" strike="noStrike" cap="none" dirty="0">
                          <a:solidFill>
                            <a:schemeClr val="lt1"/>
                          </a:solidFill>
                          <a:effectLst/>
                          <a:latin typeface="+mn-lt"/>
                          <a:ea typeface="+mn-ea"/>
                          <a:cs typeface="+mn-cs"/>
                          <a:sym typeface="Arial"/>
                        </a:rPr>
                        <a:t> It can</a:t>
                      </a:r>
                      <a:endParaRPr lang="en-US" dirty="0">
                        <a:solidFill>
                          <a:schemeClr val="bg2">
                            <a:lumMod val="75000"/>
                          </a:schemeClr>
                        </a:solidFill>
                      </a:endParaRPr>
                    </a:p>
                  </a:txBody>
                  <a:tcPr/>
                </a:tc>
                <a:extLst>
                  <a:ext uri="{0D108BD9-81ED-4DB2-BD59-A6C34878D82A}">
                    <a16:rowId xmlns:a16="http://schemas.microsoft.com/office/drawing/2014/main" val="3250849515"/>
                  </a:ext>
                </a:extLst>
              </a:tr>
            </a:tbl>
          </a:graphicData>
        </a:graphic>
      </p:graphicFrame>
      <p:pic>
        <p:nvPicPr>
          <p:cNvPr id="3" name="Picture 2">
            <a:extLst>
              <a:ext uri="{FF2B5EF4-FFF2-40B4-BE49-F238E27FC236}">
                <a16:creationId xmlns:a16="http://schemas.microsoft.com/office/drawing/2014/main" id="{00CEB960-DA11-204C-935D-D8F9891066DB}"/>
              </a:ext>
            </a:extLst>
          </p:cNvPr>
          <p:cNvPicPr>
            <a:picLocks noChangeAspect="1"/>
          </p:cNvPicPr>
          <p:nvPr/>
        </p:nvPicPr>
        <p:blipFill>
          <a:blip r:embed="rId3"/>
          <a:stretch>
            <a:fillRect/>
          </a:stretch>
        </p:blipFill>
        <p:spPr>
          <a:xfrm>
            <a:off x="461924" y="1845425"/>
            <a:ext cx="2812015" cy="3285938"/>
          </a:xfrm>
          <a:prstGeom prst="rect">
            <a:avLst/>
          </a:prstGeom>
        </p:spPr>
      </p:pic>
      <p:pic>
        <p:nvPicPr>
          <p:cNvPr id="6" name="Picture 5">
            <a:extLst>
              <a:ext uri="{FF2B5EF4-FFF2-40B4-BE49-F238E27FC236}">
                <a16:creationId xmlns:a16="http://schemas.microsoft.com/office/drawing/2014/main" id="{E226E29E-5707-AF4B-8CD9-3C81B8E29812}"/>
              </a:ext>
            </a:extLst>
          </p:cNvPr>
          <p:cNvPicPr>
            <a:picLocks noChangeAspect="1"/>
          </p:cNvPicPr>
          <p:nvPr/>
        </p:nvPicPr>
        <p:blipFill>
          <a:blip r:embed="rId4"/>
          <a:stretch>
            <a:fillRect/>
          </a:stretch>
        </p:blipFill>
        <p:spPr>
          <a:xfrm>
            <a:off x="5870061" y="1679143"/>
            <a:ext cx="1706395" cy="3410079"/>
          </a:xfrm>
          <a:prstGeom prst="rect">
            <a:avLst/>
          </a:prstGeom>
        </p:spPr>
      </p:pic>
    </p:spTree>
    <p:extLst>
      <p:ext uri="{BB962C8B-B14F-4D97-AF65-F5344CB8AC3E}">
        <p14:creationId xmlns:p14="http://schemas.microsoft.com/office/powerpoint/2010/main" val="1417076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1"/>
          <p:cNvSpPr txBox="1">
            <a:spLocks noGrp="1"/>
          </p:cNvSpPr>
          <p:nvPr>
            <p:ph type="title"/>
          </p:nvPr>
        </p:nvSpPr>
        <p:spPr>
          <a:xfrm>
            <a:off x="57550" y="0"/>
            <a:ext cx="90738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t>Findings</a:t>
            </a:r>
            <a:endParaRPr sz="2400" b="1" dirty="0"/>
          </a:p>
        </p:txBody>
      </p:sp>
      <p:sp>
        <p:nvSpPr>
          <p:cNvPr id="134" name="Google Shape;134;p21"/>
          <p:cNvSpPr txBox="1"/>
          <p:nvPr/>
        </p:nvSpPr>
        <p:spPr>
          <a:xfrm>
            <a:off x="71759" y="644097"/>
            <a:ext cx="9014691" cy="4385217"/>
          </a:xfrm>
          <a:prstGeom prst="rect">
            <a:avLst/>
          </a:prstGeom>
          <a:noFill/>
          <a:ln>
            <a:noFill/>
          </a:ln>
        </p:spPr>
        <p:txBody>
          <a:bodyPr spcFirstLastPara="1" wrap="square" lIns="91425" tIns="91425" rIns="91425" bIns="91425" anchor="t" anchorCtr="0">
            <a:noAutofit/>
          </a:bodyPr>
          <a:lstStyle/>
          <a:p>
            <a:pPr marL="457200" lvl="0" indent="-330200" algn="l" rtl="0">
              <a:lnSpc>
                <a:spcPct val="125000"/>
              </a:lnSpc>
              <a:spcBef>
                <a:spcPts val="0"/>
              </a:spcBef>
              <a:spcAft>
                <a:spcPts val="0"/>
              </a:spcAft>
              <a:buSzPts val="1600"/>
              <a:buFont typeface="Wingdings" pitchFamily="2" charset="2"/>
              <a:buChar char="Ø"/>
            </a:pPr>
            <a:r>
              <a:rPr lang="en" sz="1500" dirty="0">
                <a:latin typeface="Arial" panose="020B0604020202020204" pitchFamily="34" charset="0"/>
                <a:ea typeface="Helvetica Neue"/>
                <a:cs typeface="Arial" panose="020B0604020202020204" pitchFamily="34" charset="0"/>
                <a:sym typeface="Helvetica Neue"/>
              </a:rPr>
              <a:t>Based on the pie chart, it can be seen that the main group of customers belongs to policyholder age between 25 to 56. As individuals grow older, they will be more concern about their health and would purchase insurance to prepare for any unforeseen circumstances in the future. </a:t>
            </a:r>
          </a:p>
          <a:p>
            <a:pPr marL="457200" lvl="0" indent="-330200" algn="l" rtl="0">
              <a:lnSpc>
                <a:spcPct val="125000"/>
              </a:lnSpc>
              <a:spcBef>
                <a:spcPts val="0"/>
              </a:spcBef>
              <a:spcAft>
                <a:spcPts val="0"/>
              </a:spcAft>
              <a:buSzPts val="1600"/>
              <a:buFont typeface="Wingdings" pitchFamily="2" charset="2"/>
              <a:buChar char="Ø"/>
            </a:pPr>
            <a:endParaRPr lang="en" sz="1500" dirty="0">
              <a:latin typeface="Arial" panose="020B0604020202020204" pitchFamily="34" charset="0"/>
              <a:ea typeface="Helvetica Neue"/>
              <a:cs typeface="Arial" panose="020B0604020202020204" pitchFamily="34" charset="0"/>
              <a:sym typeface="Helvetica Neue"/>
            </a:endParaRPr>
          </a:p>
          <a:p>
            <a:pPr marL="457200" lvl="0" indent="-330200" algn="l" rtl="0">
              <a:lnSpc>
                <a:spcPct val="125000"/>
              </a:lnSpc>
              <a:spcBef>
                <a:spcPts val="0"/>
              </a:spcBef>
              <a:spcAft>
                <a:spcPts val="0"/>
              </a:spcAft>
              <a:buSzPts val="1600"/>
              <a:buFont typeface="Wingdings" pitchFamily="2" charset="2"/>
              <a:buChar char="Ø"/>
            </a:pPr>
            <a:r>
              <a:rPr lang="en" sz="1500" dirty="0">
                <a:latin typeface="Arial" panose="020B0604020202020204" pitchFamily="34" charset="0"/>
                <a:ea typeface="Helvetica Neue"/>
                <a:cs typeface="Arial" panose="020B0604020202020204" pitchFamily="34" charset="0"/>
                <a:sym typeface="Helvetica Neue"/>
              </a:rPr>
              <a:t>Across different insurance premium charging criteria, Males are charged a higher percentage as compared to Females. This could be due to the fact that males generally have lower life expectancy as compared to females.</a:t>
            </a:r>
          </a:p>
          <a:p>
            <a:pPr marL="127000" lvl="0" algn="l" rtl="0">
              <a:lnSpc>
                <a:spcPct val="125000"/>
              </a:lnSpc>
              <a:spcBef>
                <a:spcPts val="0"/>
              </a:spcBef>
              <a:spcAft>
                <a:spcPts val="0"/>
              </a:spcAft>
              <a:buSzPts val="1600"/>
            </a:pPr>
            <a:endParaRPr lang="en" sz="1500" dirty="0">
              <a:latin typeface="Arial" panose="020B0604020202020204" pitchFamily="34" charset="0"/>
              <a:ea typeface="Helvetica Neue"/>
              <a:cs typeface="Arial" panose="020B0604020202020204" pitchFamily="34" charset="0"/>
              <a:sym typeface="Helvetica Neue"/>
            </a:endParaRPr>
          </a:p>
          <a:p>
            <a:pPr marL="457200" lvl="0" indent="-330200" algn="l" rtl="0">
              <a:lnSpc>
                <a:spcPct val="125000"/>
              </a:lnSpc>
              <a:spcBef>
                <a:spcPts val="0"/>
              </a:spcBef>
              <a:spcAft>
                <a:spcPts val="0"/>
              </a:spcAft>
              <a:buSzPts val="1600"/>
              <a:buFont typeface="Wingdings" pitchFamily="2" charset="2"/>
              <a:buChar char="Ø"/>
            </a:pPr>
            <a:r>
              <a:rPr lang="en" sz="1500" dirty="0">
                <a:latin typeface="Arial" panose="020B0604020202020204" pitchFamily="34" charset="0"/>
                <a:ea typeface="Helvetica Neue"/>
                <a:cs typeface="Arial" panose="020B0604020202020204" pitchFamily="34" charset="0"/>
                <a:sym typeface="Helvetica Neue"/>
              </a:rPr>
              <a:t>Lastly, noticed the higher insur</a:t>
            </a:r>
            <a:r>
              <a:rPr lang="en-SG" sz="1500" dirty="0">
                <a:latin typeface="Arial" panose="020B0604020202020204" pitchFamily="34" charset="0"/>
                <a:ea typeface="Helvetica Neue"/>
                <a:cs typeface="Arial" panose="020B0604020202020204" pitchFamily="34" charset="0"/>
                <a:sym typeface="Helvetica Neue"/>
              </a:rPr>
              <a:t>an</a:t>
            </a:r>
            <a:r>
              <a:rPr lang="en" sz="1500" dirty="0" err="1">
                <a:latin typeface="Arial" panose="020B0604020202020204" pitchFamily="34" charset="0"/>
                <a:ea typeface="Helvetica Neue"/>
                <a:cs typeface="Arial" panose="020B0604020202020204" pitchFamily="34" charset="0"/>
                <a:sym typeface="Helvetica Neue"/>
              </a:rPr>
              <a:t>ce</a:t>
            </a:r>
            <a:r>
              <a:rPr lang="en" sz="1500" dirty="0">
                <a:latin typeface="Arial" panose="020B0604020202020204" pitchFamily="34" charset="0"/>
                <a:ea typeface="Helvetica Neue"/>
                <a:cs typeface="Arial" panose="020B0604020202020204" pitchFamily="34" charset="0"/>
                <a:sym typeface="Helvetica Neue"/>
              </a:rPr>
              <a:t> premium charges as individuals grows older. This is something </a:t>
            </a:r>
            <a:r>
              <a:rPr lang="en" sz="1500" dirty="0" err="1">
                <a:latin typeface="Arial" panose="020B0604020202020204" pitchFamily="34" charset="0"/>
                <a:ea typeface="Helvetica Neue"/>
                <a:cs typeface="Arial" panose="020B0604020202020204" pitchFamily="34" charset="0"/>
                <a:sym typeface="Helvetica Neue"/>
              </a:rPr>
              <a:t>inev</a:t>
            </a:r>
            <a:r>
              <a:rPr lang="en-SG" sz="1500" dirty="0">
                <a:latin typeface="Arial" panose="020B0604020202020204" pitchFamily="34" charset="0"/>
                <a:ea typeface="Helvetica Neue"/>
                <a:cs typeface="Arial" panose="020B0604020202020204" pitchFamily="34" charset="0"/>
                <a:sym typeface="Helvetica Neue"/>
              </a:rPr>
              <a:t>it</a:t>
            </a:r>
            <a:r>
              <a:rPr lang="en" sz="1500" dirty="0">
                <a:latin typeface="Arial" panose="020B0604020202020204" pitchFamily="34" charset="0"/>
                <a:ea typeface="Helvetica Neue"/>
                <a:cs typeface="Arial" panose="020B0604020202020204" pitchFamily="34" charset="0"/>
                <a:sym typeface="Helvetica Neue"/>
              </a:rPr>
              <a:t>able as a person’s health starts to deteriorate and the increased probability of chronic diseases. The older age group (Boomers) requirement for medical services increases as they age, which corresponds to their cost of insurance premium. </a:t>
            </a:r>
            <a:br>
              <a:rPr lang="en" sz="1500" dirty="0">
                <a:latin typeface="Arial" panose="020B0604020202020204" pitchFamily="34" charset="0"/>
                <a:ea typeface="Helvetica Neue"/>
                <a:cs typeface="Arial" panose="020B0604020202020204" pitchFamily="34" charset="0"/>
                <a:sym typeface="Helvetica Neue"/>
              </a:rPr>
            </a:br>
            <a:br>
              <a:rPr lang="en" sz="1500" dirty="0">
                <a:latin typeface="Arial" panose="020B0604020202020204" pitchFamily="34" charset="0"/>
                <a:ea typeface="Helvetica Neue"/>
                <a:cs typeface="Arial" panose="020B0604020202020204" pitchFamily="34" charset="0"/>
                <a:sym typeface="Helvetica Neue"/>
              </a:rPr>
            </a:br>
            <a:br>
              <a:rPr lang="en" sz="1500" dirty="0">
                <a:latin typeface="Arial" panose="020B0604020202020204" pitchFamily="34" charset="0"/>
                <a:ea typeface="Helvetica Neue"/>
                <a:cs typeface="Arial" panose="020B0604020202020204" pitchFamily="34" charset="0"/>
                <a:sym typeface="Helvetica Neue"/>
              </a:rPr>
            </a:br>
            <a:br>
              <a:rPr lang="en" sz="1500" dirty="0">
                <a:latin typeface="Arial" panose="020B0604020202020204" pitchFamily="34" charset="0"/>
                <a:ea typeface="Helvetica Neue"/>
                <a:cs typeface="Arial" panose="020B0604020202020204" pitchFamily="34" charset="0"/>
                <a:sym typeface="Helvetica Neue"/>
              </a:rPr>
            </a:br>
            <a:br>
              <a:rPr lang="en" sz="1500" dirty="0">
                <a:latin typeface="Arial" panose="020B0604020202020204" pitchFamily="34" charset="0"/>
                <a:ea typeface="Helvetica Neue"/>
                <a:cs typeface="Arial" panose="020B0604020202020204" pitchFamily="34" charset="0"/>
                <a:sym typeface="Helvetica Neue"/>
              </a:rPr>
            </a:br>
            <a:endParaRPr lang="en" sz="1500" dirty="0">
              <a:latin typeface="Arial" panose="020B0604020202020204" pitchFamily="34" charset="0"/>
              <a:ea typeface="Helvetica Neue"/>
              <a:cs typeface="Arial" panose="020B0604020202020204" pitchFamily="34" charset="0"/>
              <a:sym typeface="Helvetica Neue"/>
            </a:endParaRPr>
          </a:p>
          <a:p>
            <a:pPr lvl="0"/>
            <a:endParaRPr lang="en-SG" sz="1600" dirty="0"/>
          </a:p>
          <a:p>
            <a:pPr marL="457200" lvl="0" indent="-330200" algn="l" rtl="0">
              <a:lnSpc>
                <a:spcPct val="125000"/>
              </a:lnSpc>
              <a:spcBef>
                <a:spcPts val="1000"/>
              </a:spcBef>
              <a:spcAft>
                <a:spcPts val="1000"/>
              </a:spcAft>
              <a:buSzPts val="1600"/>
              <a:buFont typeface="Helvetica Neue"/>
              <a:buChar char="●"/>
            </a:pPr>
            <a:endParaRPr lang="en" sz="1500" dirty="0">
              <a:latin typeface="Arial" panose="020B0604020202020204" pitchFamily="34" charset="0"/>
              <a:ea typeface="Helvetica Neue"/>
              <a:cs typeface="Arial" panose="020B0604020202020204" pitchFamily="34" charset="0"/>
              <a:sym typeface="Helvetica Neue"/>
            </a:endParaRPr>
          </a:p>
          <a:p>
            <a:pPr marL="457200" lvl="0" indent="-330200" algn="l" rtl="0">
              <a:lnSpc>
                <a:spcPct val="125000"/>
              </a:lnSpc>
              <a:spcBef>
                <a:spcPts val="1000"/>
              </a:spcBef>
              <a:spcAft>
                <a:spcPts val="1000"/>
              </a:spcAft>
              <a:buSzPts val="1600"/>
              <a:buFont typeface="Helvetica Neue"/>
              <a:buChar char="●"/>
            </a:pPr>
            <a:endParaRPr lang="en" sz="1500" dirty="0">
              <a:latin typeface="Arial" panose="020B0604020202020204" pitchFamily="34" charset="0"/>
              <a:ea typeface="Helvetica Neue"/>
              <a:cs typeface="Arial" panose="020B0604020202020204" pitchFamily="34" charset="0"/>
              <a:sym typeface="Helvetica Neue"/>
            </a:endParaRPr>
          </a:p>
          <a:p>
            <a:pPr marL="457200" lvl="0" indent="-330200" algn="l" rtl="0">
              <a:lnSpc>
                <a:spcPct val="125000"/>
              </a:lnSpc>
              <a:spcBef>
                <a:spcPts val="1000"/>
              </a:spcBef>
              <a:spcAft>
                <a:spcPts val="1000"/>
              </a:spcAft>
              <a:buSzPts val="1600"/>
              <a:buFont typeface="Helvetica Neue"/>
              <a:buChar char="●"/>
            </a:pPr>
            <a:endParaRPr lang="en" sz="1500" dirty="0">
              <a:latin typeface="Arial" panose="020B0604020202020204" pitchFamily="34" charset="0"/>
              <a:ea typeface="Helvetica Neue"/>
              <a:cs typeface="Arial" panose="020B0604020202020204" pitchFamily="34" charset="0"/>
              <a:sym typeface="Helvetica Neue"/>
            </a:endParaRPr>
          </a:p>
        </p:txBody>
      </p:sp>
      <p:sp>
        <p:nvSpPr>
          <p:cNvPr id="2" name="Slide Number Placeholder 1">
            <a:extLst>
              <a:ext uri="{FF2B5EF4-FFF2-40B4-BE49-F238E27FC236}">
                <a16:creationId xmlns:a16="http://schemas.microsoft.com/office/drawing/2014/main" id="{0B109D78-3315-9847-B1CD-1252F87814D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pic>
        <p:nvPicPr>
          <p:cNvPr id="3" name="Picture 2">
            <a:extLst>
              <a:ext uri="{FF2B5EF4-FFF2-40B4-BE49-F238E27FC236}">
                <a16:creationId xmlns:a16="http://schemas.microsoft.com/office/drawing/2014/main" id="{E50844DC-E7BC-664F-AEC7-1A2FA38C908B}"/>
              </a:ext>
            </a:extLst>
          </p:cNvPr>
          <p:cNvPicPr>
            <a:picLocks noChangeAspect="1"/>
          </p:cNvPicPr>
          <p:nvPr/>
        </p:nvPicPr>
        <p:blipFill>
          <a:blip r:embed="rId3"/>
          <a:stretch>
            <a:fillRect/>
          </a:stretch>
        </p:blipFill>
        <p:spPr>
          <a:xfrm>
            <a:off x="6423101" y="4026046"/>
            <a:ext cx="1689011" cy="1128287"/>
          </a:xfrm>
          <a:prstGeom prst="rect">
            <a:avLst/>
          </a:prstGeom>
        </p:spPr>
      </p:pic>
    </p:spTree>
    <p:extLst>
      <p:ext uri="{BB962C8B-B14F-4D97-AF65-F5344CB8AC3E}">
        <p14:creationId xmlns:p14="http://schemas.microsoft.com/office/powerpoint/2010/main" val="2857033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1"/>
          <p:cNvSpPr txBox="1">
            <a:spLocks noGrp="1"/>
          </p:cNvSpPr>
          <p:nvPr>
            <p:ph type="title"/>
          </p:nvPr>
        </p:nvSpPr>
        <p:spPr>
          <a:xfrm>
            <a:off x="57550" y="0"/>
            <a:ext cx="90738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t>Strategy: Key Recommendations</a:t>
            </a:r>
            <a:endParaRPr sz="2400" b="1" dirty="0"/>
          </a:p>
        </p:txBody>
      </p:sp>
      <p:sp>
        <p:nvSpPr>
          <p:cNvPr id="134" name="Google Shape;134;p21"/>
          <p:cNvSpPr txBox="1"/>
          <p:nvPr/>
        </p:nvSpPr>
        <p:spPr>
          <a:xfrm>
            <a:off x="12650" y="520752"/>
            <a:ext cx="8945820" cy="4622748"/>
          </a:xfrm>
          <a:prstGeom prst="rect">
            <a:avLst/>
          </a:prstGeom>
          <a:noFill/>
          <a:ln>
            <a:noFill/>
          </a:ln>
        </p:spPr>
        <p:txBody>
          <a:bodyPr spcFirstLastPara="1" wrap="square" lIns="91425" tIns="91425" rIns="91425" bIns="91425" anchor="t" anchorCtr="0">
            <a:noAutofit/>
          </a:bodyPr>
          <a:lstStyle/>
          <a:p>
            <a:pPr marL="457200" lvl="0" indent="-330200" algn="l" rtl="0">
              <a:lnSpc>
                <a:spcPct val="125000"/>
              </a:lnSpc>
              <a:spcBef>
                <a:spcPts val="0"/>
              </a:spcBef>
              <a:spcAft>
                <a:spcPts val="0"/>
              </a:spcAft>
              <a:buSzPts val="1600"/>
              <a:buFont typeface="Wingdings" pitchFamily="2" charset="2"/>
              <a:buChar char="Ø"/>
            </a:pPr>
            <a:r>
              <a:rPr lang="en" dirty="0">
                <a:latin typeface="Arial" panose="020B0604020202020204" pitchFamily="34" charset="0"/>
                <a:ea typeface="Helvetica Neue"/>
                <a:cs typeface="Arial" panose="020B0604020202020204" pitchFamily="34" charset="0"/>
                <a:sym typeface="Helvetica Neue"/>
              </a:rPr>
              <a:t>Based on the findings from the plotted charts, I would recommend startup insur</a:t>
            </a:r>
            <a:r>
              <a:rPr lang="en-SG" dirty="0">
                <a:latin typeface="Arial" panose="020B0604020202020204" pitchFamily="34" charset="0"/>
                <a:ea typeface="Helvetica Neue"/>
                <a:cs typeface="Arial" panose="020B0604020202020204" pitchFamily="34" charset="0"/>
                <a:sym typeface="Helvetica Neue"/>
              </a:rPr>
              <a:t>an</a:t>
            </a:r>
            <a:r>
              <a:rPr lang="en" dirty="0" err="1">
                <a:latin typeface="Arial" panose="020B0604020202020204" pitchFamily="34" charset="0"/>
                <a:ea typeface="Helvetica Neue"/>
                <a:cs typeface="Arial" panose="020B0604020202020204" pitchFamily="34" charset="0"/>
                <a:sym typeface="Helvetica Neue"/>
              </a:rPr>
              <a:t>ce</a:t>
            </a:r>
            <a:r>
              <a:rPr lang="en" dirty="0">
                <a:latin typeface="Arial" panose="020B0604020202020204" pitchFamily="34" charset="0"/>
                <a:ea typeface="Helvetica Neue"/>
                <a:cs typeface="Arial" panose="020B0604020202020204" pitchFamily="34" charset="0"/>
                <a:sym typeface="Helvetica Neue"/>
              </a:rPr>
              <a:t> companies to increase insurance premium charges to new customers who are passive smokers. Other larges companies have been charging much higher insurance premium as they understand the </a:t>
            </a:r>
            <a:r>
              <a:rPr lang="en-US" dirty="0">
                <a:latin typeface="Arial" panose="020B0604020202020204" pitchFamily="34" charset="0"/>
                <a:ea typeface="Helvetica Neue"/>
                <a:cs typeface="Arial" panose="020B0604020202020204" pitchFamily="34" charset="0"/>
                <a:sym typeface="Helvetica Neue"/>
              </a:rPr>
              <a:t>high probability </a:t>
            </a:r>
            <a:r>
              <a:rPr lang="en" dirty="0">
                <a:latin typeface="Arial" panose="020B0604020202020204" pitchFamily="34" charset="0"/>
                <a:ea typeface="Helvetica Neue"/>
                <a:cs typeface="Arial" panose="020B0604020202020204" pitchFamily="34" charset="0"/>
                <a:sym typeface="Helvetica Neue"/>
              </a:rPr>
              <a:t>of insurance claims by smokers. This can be supported by the sign</a:t>
            </a:r>
            <a:r>
              <a:rPr lang="en-SG" dirty="0" err="1">
                <a:latin typeface="Arial" panose="020B0604020202020204" pitchFamily="34" charset="0"/>
                <a:ea typeface="Helvetica Neue"/>
                <a:cs typeface="Arial" panose="020B0604020202020204" pitchFamily="34" charset="0"/>
                <a:sym typeface="Helvetica Neue"/>
              </a:rPr>
              <a:t>i</a:t>
            </a:r>
            <a:r>
              <a:rPr lang="en" dirty="0">
                <a:latin typeface="Arial" panose="020B0604020202020204" pitchFamily="34" charset="0"/>
                <a:ea typeface="Helvetica Neue"/>
                <a:cs typeface="Arial" panose="020B0604020202020204" pitchFamily="34" charset="0"/>
                <a:sym typeface="Helvetica Neue"/>
              </a:rPr>
              <a:t>ficant increase of insurance premium charges (350% and 408% for female and male respectively). </a:t>
            </a:r>
            <a:br>
              <a:rPr lang="en" dirty="0">
                <a:latin typeface="Arial" panose="020B0604020202020204" pitchFamily="34" charset="0"/>
                <a:ea typeface="Helvetica Neue"/>
                <a:cs typeface="Arial" panose="020B0604020202020204" pitchFamily="34" charset="0"/>
                <a:sym typeface="Helvetica Neue"/>
              </a:rPr>
            </a:br>
            <a:endParaRPr lang="en" dirty="0">
              <a:latin typeface="Arial" panose="020B0604020202020204" pitchFamily="34" charset="0"/>
              <a:ea typeface="Helvetica Neue"/>
              <a:cs typeface="Arial" panose="020B0604020202020204" pitchFamily="34" charset="0"/>
              <a:sym typeface="Helvetica Neue"/>
            </a:endParaRPr>
          </a:p>
          <a:p>
            <a:pPr marL="457200" lvl="0" indent="-330200">
              <a:lnSpc>
                <a:spcPct val="125000"/>
              </a:lnSpc>
              <a:buSzPts val="1600"/>
              <a:buFont typeface="Wingdings" pitchFamily="2" charset="2"/>
              <a:buChar char="Ø"/>
            </a:pPr>
            <a:r>
              <a:rPr lang="en" dirty="0">
                <a:latin typeface="Arial" panose="020B0604020202020204" pitchFamily="34" charset="0"/>
                <a:ea typeface="Helvetica Neue"/>
                <a:cs typeface="Arial" panose="020B0604020202020204" pitchFamily="34" charset="0"/>
                <a:sym typeface="Helvetica Neue"/>
              </a:rPr>
              <a:t>Another recommendation is to increase insurance premium charges to new customers who are overweight. Generally, people who are overweight tend to have unhealthy eating habits and do not exercise regularly. Large insurance companies understood that healthy people tend to fall sick less often and would not claim insurance </a:t>
            </a:r>
            <a:r>
              <a:rPr lang="en-US" dirty="0">
                <a:latin typeface="Arial" panose="020B0604020202020204" pitchFamily="34" charset="0"/>
                <a:ea typeface="Helvetica Neue"/>
                <a:cs typeface="Arial" panose="020B0604020202020204" pitchFamily="34" charset="0"/>
                <a:sym typeface="Helvetica Neue"/>
              </a:rPr>
              <a:t>unnecessarily </a:t>
            </a:r>
            <a:r>
              <a:rPr lang="en" dirty="0">
                <a:latin typeface="Arial" panose="020B0604020202020204" pitchFamily="34" charset="0"/>
                <a:ea typeface="Helvetica Neue"/>
                <a:cs typeface="Arial" panose="020B0604020202020204" pitchFamily="34" charset="0"/>
                <a:sym typeface="Helvetica Neue"/>
              </a:rPr>
              <a:t>From the chart, it was observed that individuals who are under healthy BMI category were charged lesser premium regardless of their gender (16% and 22.5% for female and male respectively)</a:t>
            </a:r>
            <a:br>
              <a:rPr lang="en-US" dirty="0">
                <a:latin typeface="Arial" panose="020B0604020202020204" pitchFamily="34" charset="0"/>
                <a:ea typeface="Helvetica Neue"/>
                <a:cs typeface="Arial" panose="020B0604020202020204" pitchFamily="34" charset="0"/>
                <a:sym typeface="Helvetica Neue"/>
              </a:rPr>
            </a:br>
            <a:endParaRPr lang="en" dirty="0">
              <a:latin typeface="Arial" panose="020B0604020202020204" pitchFamily="34" charset="0"/>
              <a:ea typeface="Helvetica Neue"/>
              <a:cs typeface="Arial" panose="020B0604020202020204" pitchFamily="34" charset="0"/>
              <a:sym typeface="Helvetica Neue"/>
            </a:endParaRPr>
          </a:p>
          <a:p>
            <a:pPr marL="457200" lvl="0" indent="-330200" algn="l" rtl="0">
              <a:lnSpc>
                <a:spcPct val="125000"/>
              </a:lnSpc>
              <a:spcBef>
                <a:spcPts val="0"/>
              </a:spcBef>
              <a:spcAft>
                <a:spcPts val="0"/>
              </a:spcAft>
              <a:buSzPts val="1600"/>
              <a:buFont typeface="Wingdings" pitchFamily="2" charset="2"/>
              <a:buChar char="Ø"/>
            </a:pPr>
            <a:r>
              <a:rPr lang="en" dirty="0">
                <a:latin typeface="Arial" panose="020B0604020202020204" pitchFamily="34" charset="0"/>
                <a:ea typeface="Helvetica Neue"/>
                <a:cs typeface="Arial" panose="020B0604020202020204" pitchFamily="34" charset="0"/>
                <a:sym typeface="Helvetica Neue"/>
              </a:rPr>
              <a:t>Studies have also shown that individuals who are non-smoker and exercise regularly have a lower rate of develop terminal illness, thus reducing insurance claims. The charts support the assumption that smoking and unhealthy BMI contributes greatly to higher insurance charges. Startup insurance companies needs to be caution for this 2 group of customers as it will affect their profit maximization. </a:t>
            </a:r>
            <a:br>
              <a:rPr lang="en" dirty="0">
                <a:latin typeface="Arial" panose="020B0604020202020204" pitchFamily="34" charset="0"/>
                <a:ea typeface="Helvetica Neue"/>
                <a:cs typeface="Arial" panose="020B0604020202020204" pitchFamily="34" charset="0"/>
                <a:sym typeface="Helvetica Neue"/>
              </a:rPr>
            </a:br>
            <a:br>
              <a:rPr lang="en" dirty="0">
                <a:latin typeface="Arial" panose="020B0604020202020204" pitchFamily="34" charset="0"/>
                <a:ea typeface="Helvetica Neue"/>
                <a:cs typeface="Arial" panose="020B0604020202020204" pitchFamily="34" charset="0"/>
                <a:sym typeface="Helvetica Neue"/>
              </a:rPr>
            </a:br>
            <a:br>
              <a:rPr lang="en" dirty="0">
                <a:latin typeface="Arial" panose="020B0604020202020204" pitchFamily="34" charset="0"/>
                <a:ea typeface="Helvetica Neue"/>
                <a:cs typeface="Arial" panose="020B0604020202020204" pitchFamily="34" charset="0"/>
                <a:sym typeface="Helvetica Neue"/>
              </a:rPr>
            </a:br>
            <a:br>
              <a:rPr lang="en" dirty="0">
                <a:latin typeface="Arial" panose="020B0604020202020204" pitchFamily="34" charset="0"/>
                <a:ea typeface="Helvetica Neue"/>
                <a:cs typeface="Arial" panose="020B0604020202020204" pitchFamily="34" charset="0"/>
                <a:sym typeface="Helvetica Neue"/>
              </a:rPr>
            </a:br>
            <a:br>
              <a:rPr lang="en" dirty="0">
                <a:latin typeface="Arial" panose="020B0604020202020204" pitchFamily="34" charset="0"/>
                <a:ea typeface="Helvetica Neue"/>
                <a:cs typeface="Arial" panose="020B0604020202020204" pitchFamily="34" charset="0"/>
                <a:sym typeface="Helvetica Neue"/>
              </a:rPr>
            </a:br>
            <a:endParaRPr lang="en" dirty="0">
              <a:latin typeface="Arial" panose="020B0604020202020204" pitchFamily="34" charset="0"/>
              <a:ea typeface="Helvetica Neue"/>
              <a:cs typeface="Arial" panose="020B0604020202020204" pitchFamily="34" charset="0"/>
              <a:sym typeface="Helvetica Neue"/>
            </a:endParaRPr>
          </a:p>
          <a:p>
            <a:pPr lvl="0"/>
            <a:endParaRPr lang="en-SG" dirty="0"/>
          </a:p>
          <a:p>
            <a:pPr marL="457200" lvl="0" indent="-330200" algn="l" rtl="0">
              <a:lnSpc>
                <a:spcPct val="125000"/>
              </a:lnSpc>
              <a:spcBef>
                <a:spcPts val="1000"/>
              </a:spcBef>
              <a:spcAft>
                <a:spcPts val="1000"/>
              </a:spcAft>
              <a:buSzPts val="1600"/>
              <a:buFont typeface="Helvetica Neue"/>
              <a:buChar char="●"/>
            </a:pPr>
            <a:endParaRPr lang="en" dirty="0">
              <a:latin typeface="Arial" panose="020B0604020202020204" pitchFamily="34" charset="0"/>
              <a:ea typeface="Helvetica Neue"/>
              <a:cs typeface="Arial" panose="020B0604020202020204" pitchFamily="34" charset="0"/>
              <a:sym typeface="Helvetica Neue"/>
            </a:endParaRPr>
          </a:p>
          <a:p>
            <a:pPr marL="457200" lvl="0" indent="-330200" algn="l" rtl="0">
              <a:lnSpc>
                <a:spcPct val="125000"/>
              </a:lnSpc>
              <a:spcBef>
                <a:spcPts val="1000"/>
              </a:spcBef>
              <a:spcAft>
                <a:spcPts val="1000"/>
              </a:spcAft>
              <a:buSzPts val="1600"/>
              <a:buFont typeface="Helvetica Neue"/>
              <a:buChar char="●"/>
            </a:pPr>
            <a:endParaRPr lang="en" dirty="0">
              <a:latin typeface="Arial" panose="020B0604020202020204" pitchFamily="34" charset="0"/>
              <a:ea typeface="Helvetica Neue"/>
              <a:cs typeface="Arial" panose="020B0604020202020204" pitchFamily="34" charset="0"/>
              <a:sym typeface="Helvetica Neue"/>
            </a:endParaRPr>
          </a:p>
          <a:p>
            <a:pPr marL="457200" lvl="0" indent="-330200" algn="l" rtl="0">
              <a:lnSpc>
                <a:spcPct val="125000"/>
              </a:lnSpc>
              <a:spcBef>
                <a:spcPts val="1000"/>
              </a:spcBef>
              <a:spcAft>
                <a:spcPts val="1000"/>
              </a:spcAft>
              <a:buSzPts val="1600"/>
              <a:buFont typeface="Helvetica Neue"/>
              <a:buChar char="●"/>
            </a:pPr>
            <a:endParaRPr lang="en" dirty="0">
              <a:latin typeface="Arial" panose="020B0604020202020204" pitchFamily="34" charset="0"/>
              <a:ea typeface="Helvetica Neue"/>
              <a:cs typeface="Arial" panose="020B0604020202020204" pitchFamily="34" charset="0"/>
              <a:sym typeface="Helvetica Neue"/>
            </a:endParaRPr>
          </a:p>
        </p:txBody>
      </p:sp>
      <p:sp>
        <p:nvSpPr>
          <p:cNvPr id="2" name="Slide Number Placeholder 1">
            <a:extLst>
              <a:ext uri="{FF2B5EF4-FFF2-40B4-BE49-F238E27FC236}">
                <a16:creationId xmlns:a16="http://schemas.microsoft.com/office/drawing/2014/main" id="{0B109D78-3315-9847-B1CD-1252F87814D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6" name="Picture 5">
            <a:extLst>
              <a:ext uri="{FF2B5EF4-FFF2-40B4-BE49-F238E27FC236}">
                <a16:creationId xmlns:a16="http://schemas.microsoft.com/office/drawing/2014/main" id="{29A56703-93E9-4D4C-B88B-2EBB06099330}"/>
              </a:ext>
            </a:extLst>
          </p:cNvPr>
          <p:cNvPicPr>
            <a:picLocks noChangeAspect="1"/>
          </p:cNvPicPr>
          <p:nvPr/>
        </p:nvPicPr>
        <p:blipFill>
          <a:blip r:embed="rId3"/>
          <a:stretch>
            <a:fillRect/>
          </a:stretch>
        </p:blipFill>
        <p:spPr>
          <a:xfrm>
            <a:off x="8251902" y="1"/>
            <a:ext cx="879448" cy="71367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2"/>
          <p:cNvSpPr txBox="1">
            <a:spLocks noGrp="1"/>
          </p:cNvSpPr>
          <p:nvPr>
            <p:ph type="title"/>
          </p:nvPr>
        </p:nvSpPr>
        <p:spPr>
          <a:xfrm>
            <a:off x="57550" y="0"/>
            <a:ext cx="90738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t>Impact of Recommendations and Considerations</a:t>
            </a:r>
            <a:endParaRPr sz="2400" b="1" dirty="0"/>
          </a:p>
        </p:txBody>
      </p:sp>
      <p:sp>
        <p:nvSpPr>
          <p:cNvPr id="142" name="Google Shape;142;p22"/>
          <p:cNvSpPr txBox="1"/>
          <p:nvPr/>
        </p:nvSpPr>
        <p:spPr>
          <a:xfrm>
            <a:off x="-1558" y="450574"/>
            <a:ext cx="9073799" cy="4638649"/>
          </a:xfrm>
          <a:prstGeom prst="rect">
            <a:avLst/>
          </a:prstGeom>
          <a:noFill/>
          <a:ln>
            <a:noFill/>
          </a:ln>
        </p:spPr>
        <p:txBody>
          <a:bodyPr spcFirstLastPara="1" wrap="square" lIns="91425" tIns="91425" rIns="91425" bIns="91425" anchor="t" anchorCtr="0">
            <a:noAutofit/>
          </a:bodyPr>
          <a:lstStyle/>
          <a:p>
            <a:pPr marL="457200" lvl="0" indent="-330200">
              <a:lnSpc>
                <a:spcPct val="125000"/>
              </a:lnSpc>
              <a:spcBef>
                <a:spcPts val="1000"/>
              </a:spcBef>
              <a:buSzPts val="1600"/>
              <a:buFont typeface="Wingdings" pitchFamily="2" charset="2"/>
              <a:buChar char="Ø"/>
            </a:pPr>
            <a:r>
              <a:rPr lang="en" dirty="0">
                <a:latin typeface="Arial" panose="020B0604020202020204" pitchFamily="34" charset="0"/>
                <a:ea typeface="Helvetica Neue"/>
                <a:cs typeface="Arial" panose="020B0604020202020204" pitchFamily="34" charset="0"/>
                <a:sym typeface="Helvetica Neue"/>
              </a:rPr>
              <a:t>The main impact of my recommendations would be increase of profit generation for startup insur</a:t>
            </a:r>
            <a:r>
              <a:rPr lang="en-SG" dirty="0">
                <a:latin typeface="Arial" panose="020B0604020202020204" pitchFamily="34" charset="0"/>
                <a:ea typeface="Helvetica Neue"/>
                <a:cs typeface="Arial" panose="020B0604020202020204" pitchFamily="34" charset="0"/>
                <a:sym typeface="Helvetica Neue"/>
              </a:rPr>
              <a:t>an</a:t>
            </a:r>
            <a:r>
              <a:rPr lang="en" dirty="0" err="1">
                <a:latin typeface="Arial" panose="020B0604020202020204" pitchFamily="34" charset="0"/>
                <a:ea typeface="Helvetica Neue"/>
                <a:cs typeface="Arial" panose="020B0604020202020204" pitchFamily="34" charset="0"/>
                <a:sym typeface="Helvetica Neue"/>
              </a:rPr>
              <a:t>ce</a:t>
            </a:r>
            <a:r>
              <a:rPr lang="en" dirty="0">
                <a:latin typeface="Arial" panose="020B0604020202020204" pitchFamily="34" charset="0"/>
                <a:ea typeface="Helvetica Neue"/>
                <a:cs typeface="Arial" panose="020B0604020202020204" pitchFamily="34" charset="0"/>
                <a:sym typeface="Helvetica Neue"/>
              </a:rPr>
              <a:t> companies over the long run. They would be more capable of assessing potential future risks and prudent with quoting insur</a:t>
            </a:r>
            <a:r>
              <a:rPr lang="en-SG" dirty="0">
                <a:latin typeface="Arial" panose="020B0604020202020204" pitchFamily="34" charset="0"/>
                <a:ea typeface="Helvetica Neue"/>
                <a:cs typeface="Arial" panose="020B0604020202020204" pitchFamily="34" charset="0"/>
                <a:sym typeface="Helvetica Neue"/>
              </a:rPr>
              <a:t>an</a:t>
            </a:r>
            <a:r>
              <a:rPr lang="en" dirty="0" err="1">
                <a:latin typeface="Arial" panose="020B0604020202020204" pitchFamily="34" charset="0"/>
                <a:ea typeface="Helvetica Neue"/>
                <a:cs typeface="Arial" panose="020B0604020202020204" pitchFamily="34" charset="0"/>
                <a:sym typeface="Helvetica Neue"/>
              </a:rPr>
              <a:t>ce</a:t>
            </a:r>
            <a:r>
              <a:rPr lang="en" dirty="0">
                <a:latin typeface="Arial" panose="020B0604020202020204" pitchFamily="34" charset="0"/>
                <a:ea typeface="Helvetica Neue"/>
                <a:cs typeface="Arial" panose="020B0604020202020204" pitchFamily="34" charset="0"/>
                <a:sym typeface="Helvetica Neue"/>
              </a:rPr>
              <a:t> premium charges to smokers and obese customers. </a:t>
            </a:r>
            <a:br>
              <a:rPr lang="en" dirty="0">
                <a:latin typeface="Arial" panose="020B0604020202020204" pitchFamily="34" charset="0"/>
                <a:ea typeface="Helvetica Neue"/>
                <a:cs typeface="Arial" panose="020B0604020202020204" pitchFamily="34" charset="0"/>
                <a:sym typeface="Helvetica Neue"/>
              </a:rPr>
            </a:br>
            <a:endParaRPr lang="en" dirty="0">
              <a:latin typeface="Arial" panose="020B0604020202020204" pitchFamily="34" charset="0"/>
              <a:ea typeface="Helvetica Neue"/>
              <a:cs typeface="Arial" panose="020B0604020202020204" pitchFamily="34" charset="0"/>
              <a:sym typeface="Helvetica Neue"/>
            </a:endParaRPr>
          </a:p>
          <a:p>
            <a:pPr marL="457200" lvl="0" indent="-330200">
              <a:lnSpc>
                <a:spcPct val="125000"/>
              </a:lnSpc>
              <a:spcBef>
                <a:spcPts val="1000"/>
              </a:spcBef>
              <a:buSzPts val="1600"/>
              <a:buFont typeface="Wingdings" pitchFamily="2" charset="2"/>
              <a:buChar char="Ø"/>
            </a:pPr>
            <a:r>
              <a:rPr lang="en" dirty="0">
                <a:latin typeface="Arial" panose="020B0604020202020204" pitchFamily="34" charset="0"/>
                <a:ea typeface="Helvetica Neue"/>
                <a:cs typeface="Arial" panose="020B0604020202020204" pitchFamily="34" charset="0"/>
                <a:sym typeface="Helvetica Neue"/>
              </a:rPr>
              <a:t>Startup insurance companies could consider implementing targeted marketing strategies to specific segment of customers such as those who are in healthy BMI range and non-smoker. Additional resources such as more comprehensive and large data is required in order to conduct more detailed analysis of customers to understand their needs and design customized insurance products that fits the customer. Higher budget may need to be allocated for overall product improvement and marketing </a:t>
            </a:r>
            <a:r>
              <a:rPr lang="en" dirty="0" err="1">
                <a:latin typeface="Arial" panose="020B0604020202020204" pitchFamily="34" charset="0"/>
                <a:ea typeface="Helvetica Neue"/>
                <a:cs typeface="Arial" panose="020B0604020202020204" pitchFamily="34" charset="0"/>
                <a:sym typeface="Helvetica Neue"/>
              </a:rPr>
              <a:t>campigns</a:t>
            </a:r>
            <a:r>
              <a:rPr lang="en" dirty="0">
                <a:latin typeface="Arial" panose="020B0604020202020204" pitchFamily="34" charset="0"/>
                <a:ea typeface="Helvetica Neue"/>
                <a:cs typeface="Arial" panose="020B0604020202020204" pitchFamily="34" charset="0"/>
                <a:sym typeface="Helvetica Neue"/>
              </a:rPr>
              <a:t>. </a:t>
            </a:r>
            <a:br>
              <a:rPr lang="en-SG" dirty="0">
                <a:latin typeface="Arial" panose="020B0604020202020204" pitchFamily="34" charset="0"/>
                <a:ea typeface="Helvetica Neue"/>
                <a:cs typeface="Arial" panose="020B0604020202020204" pitchFamily="34" charset="0"/>
                <a:sym typeface="Helvetica Neue"/>
              </a:rPr>
            </a:br>
            <a:endParaRPr lang="en" dirty="0">
              <a:latin typeface="Arial" panose="020B0604020202020204" pitchFamily="34" charset="0"/>
              <a:ea typeface="Helvetica Neue"/>
              <a:cs typeface="Arial" panose="020B0604020202020204" pitchFamily="34" charset="0"/>
              <a:sym typeface="Helvetica Neue"/>
            </a:endParaRPr>
          </a:p>
          <a:p>
            <a:pPr marL="412750" lvl="0" indent="-285750" algn="l" rtl="0">
              <a:lnSpc>
                <a:spcPct val="125000"/>
              </a:lnSpc>
              <a:spcBef>
                <a:spcPts val="1000"/>
              </a:spcBef>
              <a:spcAft>
                <a:spcPts val="0"/>
              </a:spcAft>
              <a:buSzPts val="1600"/>
              <a:buFont typeface="Wingdings" pitchFamily="2" charset="2"/>
              <a:buChar char="Ø"/>
            </a:pPr>
            <a:r>
              <a:rPr lang="en" dirty="0">
                <a:latin typeface="Arial" panose="020B0604020202020204" pitchFamily="34" charset="0"/>
                <a:ea typeface="Helvetica Neue"/>
                <a:cs typeface="Arial" panose="020B0604020202020204" pitchFamily="34" charset="0"/>
                <a:sym typeface="Helvetica Neue"/>
              </a:rPr>
              <a:t>If recommendations work well, startup insurance companies would still need to co</a:t>
            </a:r>
            <a:r>
              <a:rPr lang="en-SG" dirty="0">
                <a:latin typeface="Arial" panose="020B0604020202020204" pitchFamily="34" charset="0"/>
                <a:ea typeface="Helvetica Neue"/>
                <a:cs typeface="Arial" panose="020B0604020202020204" pitchFamily="34" charset="0"/>
                <a:sym typeface="Helvetica Neue"/>
              </a:rPr>
              <a:t>n</a:t>
            </a:r>
            <a:r>
              <a:rPr lang="en" dirty="0" err="1">
                <a:latin typeface="Arial" panose="020B0604020202020204" pitchFamily="34" charset="0"/>
                <a:ea typeface="Helvetica Neue"/>
                <a:cs typeface="Arial" panose="020B0604020202020204" pitchFamily="34" charset="0"/>
                <a:sym typeface="Helvetica Neue"/>
              </a:rPr>
              <a:t>tinue</a:t>
            </a:r>
            <a:r>
              <a:rPr lang="en" dirty="0">
                <a:latin typeface="Arial" panose="020B0604020202020204" pitchFamily="34" charset="0"/>
                <a:ea typeface="Helvetica Neue"/>
                <a:cs typeface="Arial" panose="020B0604020202020204" pitchFamily="34" charset="0"/>
                <a:sym typeface="Helvetica Neue"/>
              </a:rPr>
              <a:t> collect customer data which are of high quality and integrity. It is a never-ending process to aid insurance companies to group people into different risk categories and charge them according to their risk profile. In order to achieve profit maximization, total insurance premium received must be higher than approved claims of policyholders.</a:t>
            </a:r>
            <a:br>
              <a:rPr lang="en" u="sng" dirty="0">
                <a:latin typeface="Arial" panose="020B0604020202020204" pitchFamily="34" charset="0"/>
                <a:ea typeface="Helvetica Neue"/>
                <a:cs typeface="Arial" panose="020B0604020202020204" pitchFamily="34" charset="0"/>
                <a:sym typeface="Helvetica Neue"/>
              </a:rPr>
            </a:br>
            <a:endParaRPr dirty="0">
              <a:latin typeface="Arial" panose="020B0604020202020204" pitchFamily="34" charset="0"/>
              <a:ea typeface="Helvetica Neue"/>
              <a:cs typeface="Arial" panose="020B0604020202020204" pitchFamily="34" charset="0"/>
              <a:sym typeface="Helvetica Neue"/>
            </a:endParaRPr>
          </a:p>
        </p:txBody>
      </p:sp>
      <p:sp>
        <p:nvSpPr>
          <p:cNvPr id="2" name="Slide Number Placeholder 1">
            <a:extLst>
              <a:ext uri="{FF2B5EF4-FFF2-40B4-BE49-F238E27FC236}">
                <a16:creationId xmlns:a16="http://schemas.microsoft.com/office/drawing/2014/main" id="{77F3B5C8-7CBF-F841-9E4A-D4D79FBF4CA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4777</TotalTime>
  <Words>1800</Words>
  <Application>Microsoft Macintosh PowerPoint</Application>
  <PresentationFormat>On-screen Show (16:9)</PresentationFormat>
  <Paragraphs>89</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Roboto</vt:lpstr>
      <vt:lpstr>Arial</vt:lpstr>
      <vt:lpstr>Wingdings</vt:lpstr>
      <vt:lpstr>Helvetica Neue</vt:lpstr>
      <vt:lpstr>Material</vt:lpstr>
      <vt:lpstr>Case Study 3 – Insurance Premium Data</vt:lpstr>
      <vt:lpstr>Source and Categorization of Data</vt:lpstr>
      <vt:lpstr>Exploratory Data Analysis (EDA) </vt:lpstr>
      <vt:lpstr>Exploratory Data Analysis (EDA) </vt:lpstr>
      <vt:lpstr>Tableau Dashboard</vt:lpstr>
      <vt:lpstr>Tableau Dashboard</vt:lpstr>
      <vt:lpstr>Findings</vt:lpstr>
      <vt:lpstr>Strategy: Key Recommendations</vt:lpstr>
      <vt:lpstr>Impact of Recommendations and Considerations</vt:lpstr>
      <vt:lpstr>Conclusion and Reflection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Requirements</dc:title>
  <cp:lastModifiedBy>valuestore</cp:lastModifiedBy>
  <cp:revision>40</cp:revision>
  <dcterms:modified xsi:type="dcterms:W3CDTF">2022-04-17T16:27:01Z</dcterms:modified>
</cp:coreProperties>
</file>